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56" r:id="rId3"/>
    <p:sldId id="261" r:id="rId4"/>
    <p:sldId id="257" r:id="rId5"/>
    <p:sldId id="262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 varScale="1">
        <p:scale>
          <a:sx n="68" d="100"/>
          <a:sy n="68" d="100"/>
        </p:scale>
        <p:origin x="4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38DC0-A066-49F7-A394-FB7469C35D49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AEC82-65C8-44AF-A706-99AE7105B2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283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AEC82-65C8-44AF-A706-99AE7105B2A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098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Please see above logos for all other exam boards</a:t>
            </a:r>
            <a:r>
              <a:rPr lang="en-GB" baseline="0" dirty="0" smtClean="0"/>
              <a:t> to personalise for your course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AEC82-65C8-44AF-A706-99AE7105B2A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213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BB76-F2D2-44C7-B7EA-7DF3977F5F90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70E7-E7D8-42FF-B657-8E34D2D0F6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87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BB76-F2D2-44C7-B7EA-7DF3977F5F90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70E7-E7D8-42FF-B657-8E34D2D0F6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19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BB76-F2D2-44C7-B7EA-7DF3977F5F90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70E7-E7D8-42FF-B657-8E34D2D0F6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614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BB76-F2D2-44C7-B7EA-7DF3977F5F90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70E7-E7D8-42FF-B657-8E34D2D0F6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728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BB76-F2D2-44C7-B7EA-7DF3977F5F90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70E7-E7D8-42FF-B657-8E34D2D0F6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484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BB76-F2D2-44C7-B7EA-7DF3977F5F90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70E7-E7D8-42FF-B657-8E34D2D0F6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038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BB76-F2D2-44C7-B7EA-7DF3977F5F90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70E7-E7D8-42FF-B657-8E34D2D0F6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458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BB76-F2D2-44C7-B7EA-7DF3977F5F90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70E7-E7D8-42FF-B657-8E34D2D0F6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240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BB76-F2D2-44C7-B7EA-7DF3977F5F90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70E7-E7D8-42FF-B657-8E34D2D0F6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923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BB76-F2D2-44C7-B7EA-7DF3977F5F90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70E7-E7D8-42FF-B657-8E34D2D0F6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955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BB76-F2D2-44C7-B7EA-7DF3977F5F90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70E7-E7D8-42FF-B657-8E34D2D0F6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304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2BB76-F2D2-44C7-B7EA-7DF3977F5F90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E70E7-E7D8-42FF-B657-8E34D2D0F6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252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qa.org.u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hyperlink" Target="http://www.edexcel.com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aqa.org.uk/" TargetMode="External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hyperlink" Target="http://www.edexcel.com/" TargetMode="External"/><Relationship Id="rId9" Type="http://schemas.openxmlformats.org/officeDocument/2006/relationships/hyperlink" Target="http://wjec.co.uk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mailto:jotomasevic@toothillschool.co.u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b="1" dirty="0" smtClean="0"/>
              <a:t>Welcome to A Level Physical Education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18542"/>
            <a:ext cx="4546848" cy="475972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2900" b="1" u="sng" dirty="0" smtClean="0"/>
              <a:t>By the end of this course you will:</a:t>
            </a:r>
          </a:p>
          <a:p>
            <a:pPr marL="0" indent="0">
              <a:buNone/>
            </a:pPr>
            <a:endParaRPr lang="en-GB" b="1" u="sng" dirty="0"/>
          </a:p>
          <a:p>
            <a:r>
              <a:rPr lang="en-GB" dirty="0" smtClean="0"/>
              <a:t>Study 3 theoretical areas which are physiology, sports psychology and sociocultural issues in sport 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r>
              <a:rPr lang="en-GB" dirty="0" smtClean="0"/>
              <a:t>Learn how to analyse sport and verbally communicate your points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Perform to a high level in one sport and be assessed in it</a:t>
            </a:r>
            <a:endParaRPr lang="en-GB" b="1" u="sng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203916"/>
            <a:ext cx="3449116" cy="2274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8" y="1602989"/>
            <a:ext cx="3449116" cy="2577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98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b="1" dirty="0" smtClean="0"/>
              <a:t>A Level PE:</a:t>
            </a:r>
            <a:endParaRPr lang="en-GB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30320208"/>
              </p:ext>
            </p:extLst>
          </p:nvPr>
        </p:nvGraphicFramePr>
        <p:xfrm>
          <a:off x="457200" y="1700807"/>
          <a:ext cx="8283354" cy="470088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93163"/>
                <a:gridCol w="3245096"/>
                <a:gridCol w="3245095"/>
              </a:tblGrid>
              <a:tr h="208835">
                <a:tc gridSpan="3">
                  <a:txBody>
                    <a:bodyPr/>
                    <a:lstStyle/>
                    <a:p>
                      <a:r>
                        <a:rPr lang="en-GB" b="1" dirty="0" smtClean="0"/>
                        <a:t>You will study...</a:t>
                      </a:r>
                      <a:endParaRPr lang="en-GB" b="1" dirty="0"/>
                    </a:p>
                  </a:txBody>
                  <a:tcPr marL="137133" marR="137133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37133" marR="137133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8835"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 marL="137133" marR="137133"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Overview</a:t>
                      </a:r>
                      <a:endParaRPr lang="en-GB" b="1" dirty="0"/>
                    </a:p>
                  </a:txBody>
                  <a:tcPr marL="137133" marR="137133"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Example topics:</a:t>
                      </a:r>
                      <a:endParaRPr lang="en-GB" b="1" dirty="0"/>
                    </a:p>
                  </a:txBody>
                  <a:tcPr marL="137133" marR="137133"/>
                </a:tc>
              </a:tr>
              <a:tr h="1029870">
                <a:tc rowSpan="2">
                  <a:txBody>
                    <a:bodyPr/>
                    <a:lstStyle/>
                    <a:p>
                      <a:r>
                        <a:rPr lang="en-GB" b="1" dirty="0" smtClean="0"/>
                        <a:t>In Year</a:t>
                      </a:r>
                      <a:r>
                        <a:rPr lang="en-GB" b="1" baseline="0" dirty="0" smtClean="0"/>
                        <a:t> 12</a:t>
                      </a:r>
                      <a:endParaRPr lang="en-GB" b="1" dirty="0"/>
                    </a:p>
                  </a:txBody>
                  <a:tcPr marL="137133" marR="13713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Applied Anatomy &amp; Physiology</a:t>
                      </a:r>
                      <a:endParaRPr lang="en-GB" dirty="0"/>
                    </a:p>
                  </a:txBody>
                  <a:tcPr marL="137133" marR="13713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Training</a:t>
                      </a:r>
                    </a:p>
                    <a:p>
                      <a:r>
                        <a:rPr lang="en-GB" dirty="0" smtClean="0"/>
                        <a:t>Injury prevention/rehab</a:t>
                      </a:r>
                      <a:endParaRPr lang="en-GB" dirty="0"/>
                    </a:p>
                  </a:txBody>
                  <a:tcPr marL="137133" marR="137133"/>
                </a:tc>
              </a:tr>
              <a:tr h="102987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Psychology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Sport and society</a:t>
                      </a:r>
                      <a:endParaRPr lang="en-GB" dirty="0"/>
                    </a:p>
                  </a:txBody>
                  <a:tcPr marL="137133" marR="13713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Personality/Group dynamics</a:t>
                      </a:r>
                    </a:p>
                    <a:p>
                      <a:r>
                        <a:rPr lang="en-GB" dirty="0" smtClean="0"/>
                        <a:t>Emergence and evolution of modern sport</a:t>
                      </a:r>
                      <a:endParaRPr lang="en-GB" dirty="0"/>
                    </a:p>
                  </a:txBody>
                  <a:tcPr marL="137133" marR="137133"/>
                </a:tc>
              </a:tr>
              <a:tr h="1029870">
                <a:tc rowSpan="2">
                  <a:txBody>
                    <a:bodyPr/>
                    <a:lstStyle/>
                    <a:p>
                      <a:r>
                        <a:rPr lang="en-GB" b="1" dirty="0" smtClean="0"/>
                        <a:t>In Year 13</a:t>
                      </a:r>
                      <a:endParaRPr lang="en-GB" b="1" dirty="0"/>
                    </a:p>
                  </a:txBody>
                  <a:tcPr marL="137133" marR="13713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Biomechanics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Skill Acquisition</a:t>
                      </a:r>
                      <a:endParaRPr lang="en-GB" dirty="0"/>
                    </a:p>
                  </a:txBody>
                  <a:tcPr marL="137133" marR="13713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Newton’s Laws of motion</a:t>
                      </a:r>
                    </a:p>
                    <a:p>
                      <a:r>
                        <a:rPr lang="en-GB" dirty="0" smtClean="0"/>
                        <a:t>Levers</a:t>
                      </a:r>
                    </a:p>
                    <a:p>
                      <a:r>
                        <a:rPr lang="en-GB" dirty="0" smtClean="0"/>
                        <a:t>Classification</a:t>
                      </a:r>
                      <a:r>
                        <a:rPr lang="en-GB" baseline="0" dirty="0" smtClean="0"/>
                        <a:t> of skills</a:t>
                      </a:r>
                      <a:endParaRPr lang="en-GB" dirty="0"/>
                    </a:p>
                  </a:txBody>
                  <a:tcPr marL="137133" marR="137133"/>
                </a:tc>
              </a:tr>
              <a:tr h="72090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37133" marR="13713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Contemporary</a:t>
                      </a:r>
                      <a:r>
                        <a:rPr lang="en-GB" baseline="0" dirty="0" smtClean="0"/>
                        <a:t> issues</a:t>
                      </a:r>
                      <a:endParaRPr lang="en-GB" dirty="0"/>
                    </a:p>
                  </a:txBody>
                  <a:tcPr marL="137133" marR="13713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Routes to sporting excellence in the UK</a:t>
                      </a:r>
                      <a:endParaRPr lang="en-GB" dirty="0"/>
                    </a:p>
                  </a:txBody>
                  <a:tcPr marL="137133" marR="137133"/>
                </a:tc>
              </a:tr>
            </a:tbl>
          </a:graphicData>
        </a:graphic>
      </p:graphicFrame>
      <p:sp>
        <p:nvSpPr>
          <p:cNvPr id="12" name="AutoShape 2" descr="AQA logo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Edexcel - advancing learning, changing lives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483647" y="0"/>
            <a:ext cx="1857375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itle 3"/>
          <p:cNvSpPr txBox="1">
            <a:spLocks/>
          </p:cNvSpPr>
          <p:nvPr/>
        </p:nvSpPr>
        <p:spPr>
          <a:xfrm>
            <a:off x="5940152" y="274638"/>
            <a:ext cx="2800402" cy="1143000"/>
          </a:xfrm>
          <a:prstGeom prst="roundRect">
            <a:avLst/>
          </a:prstGeom>
          <a:ln w="25400" cap="flat" cmpd="sng" algn="ctr">
            <a:solidFill>
              <a:srgbClr val="92D050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/>
              <a:t>Course content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05126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76834809"/>
              </p:ext>
            </p:extLst>
          </p:nvPr>
        </p:nvGraphicFramePr>
        <p:xfrm>
          <a:off x="457200" y="1700807"/>
          <a:ext cx="3970784" cy="214936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70784"/>
              </a:tblGrid>
              <a:tr h="304628">
                <a:tc>
                  <a:txBody>
                    <a:bodyPr/>
                    <a:lstStyle/>
                    <a:p>
                      <a:r>
                        <a:rPr lang="en-GB" dirty="0" smtClean="0"/>
                        <a:t>Exam board:</a:t>
                      </a:r>
                      <a:endParaRPr lang="en-GB" dirty="0"/>
                    </a:p>
                  </a:txBody>
                  <a:tcPr marL="137133" marR="137133"/>
                </a:tc>
              </a:tr>
              <a:tr h="178360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137133" marR="137133"/>
                </a:tc>
              </a:tr>
            </a:tbl>
          </a:graphicData>
        </a:graphic>
      </p:graphicFrame>
      <p:sp>
        <p:nvSpPr>
          <p:cNvPr id="12" name="AutoShape 2" descr="AQA logo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Edexcel - advancing learning, changing lives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483647" y="0"/>
            <a:ext cx="1857375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92967" y="1376771"/>
            <a:ext cx="3415515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AQA Hom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6752" y="2492896"/>
            <a:ext cx="2019300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16" t="15057" r="75769" b="74148"/>
          <a:stretch/>
        </p:blipFill>
        <p:spPr bwMode="auto">
          <a:xfrm>
            <a:off x="-2207432" y="3429000"/>
            <a:ext cx="1576388" cy="789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 descr="http://wjec.co.uk/application/themes/WjecCbac/img/wjec-logo.pn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33503" y="4102016"/>
            <a:ext cx="2228529" cy="2228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52120" y="1700807"/>
            <a:ext cx="3014608" cy="1987208"/>
          </a:xfrm>
          <a:prstGeom prst="rect">
            <a:avLst/>
          </a:prstGeom>
        </p:spPr>
      </p:pic>
      <p:sp>
        <p:nvSpPr>
          <p:cNvPr id="13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b="1" dirty="0" smtClean="0"/>
              <a:t>A Level Physical Education:</a:t>
            </a:r>
            <a:endParaRPr lang="en-GB" b="1" dirty="0"/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5940152" y="274638"/>
            <a:ext cx="2800402" cy="1143000"/>
          </a:xfrm>
          <a:prstGeom prst="roundRect">
            <a:avLst/>
          </a:prstGeom>
          <a:ln w="25400" cap="flat" cmpd="sng" algn="ctr">
            <a:solidFill>
              <a:srgbClr val="92D050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b="1" dirty="0" smtClean="0"/>
              <a:t>Assessment</a:t>
            </a:r>
            <a:endParaRPr lang="en-GB" sz="3200" b="1" dirty="0"/>
          </a:p>
        </p:txBody>
      </p:sp>
      <p:graphicFrame>
        <p:nvGraphicFramePr>
          <p:cNvPr id="16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01775235"/>
              </p:ext>
            </p:extLst>
          </p:nvPr>
        </p:nvGraphicFramePr>
        <p:xfrm>
          <a:off x="457200" y="3913748"/>
          <a:ext cx="8283354" cy="2834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93163"/>
                <a:gridCol w="1745573"/>
                <a:gridCol w="4744618"/>
              </a:tblGrid>
              <a:tr h="336877">
                <a:tc gridSpan="3">
                  <a:txBody>
                    <a:bodyPr/>
                    <a:lstStyle/>
                    <a:p>
                      <a:r>
                        <a:rPr lang="en-GB" b="1" dirty="0" smtClean="0"/>
                        <a:t>Assessment:</a:t>
                      </a:r>
                      <a:endParaRPr lang="en-GB" b="1" dirty="0"/>
                    </a:p>
                  </a:txBody>
                  <a:tcPr marL="137133" marR="137133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37133" marR="137133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6877"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 marL="137133" marR="137133"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Percentage:</a:t>
                      </a:r>
                      <a:endParaRPr lang="en-GB" b="1" dirty="0"/>
                    </a:p>
                  </a:txBody>
                  <a:tcPr marL="137133" marR="137133"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Detail:</a:t>
                      </a:r>
                      <a:endParaRPr lang="en-GB" b="1" dirty="0"/>
                    </a:p>
                  </a:txBody>
                  <a:tcPr marL="137133" marR="137133"/>
                </a:tc>
              </a:tr>
              <a:tr h="842193">
                <a:tc>
                  <a:txBody>
                    <a:bodyPr/>
                    <a:lstStyle/>
                    <a:p>
                      <a:r>
                        <a:rPr lang="en-GB" b="1" dirty="0" smtClean="0"/>
                        <a:t>Examination</a:t>
                      </a:r>
                      <a:endParaRPr lang="en-GB" b="1" dirty="0"/>
                    </a:p>
                  </a:txBody>
                  <a:tcPr marL="137133" marR="1371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70%</a:t>
                      </a:r>
                      <a:endParaRPr lang="en-GB" dirty="0"/>
                    </a:p>
                  </a:txBody>
                  <a:tcPr marL="137133" marR="137133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dirty="0" smtClean="0"/>
                        <a:t>3 exams sat at the</a:t>
                      </a:r>
                      <a:r>
                        <a:rPr lang="en-GB" baseline="0" dirty="0" smtClean="0"/>
                        <a:t> end of Year 13.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baseline="0" dirty="0" smtClean="0"/>
                        <a:t>Paper 1 – 30% 2hr paper 90marks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baseline="0" dirty="0" smtClean="0"/>
                        <a:t>Paper 2 – 20% 1hr paper 60marks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baseline="0" dirty="0" smtClean="0"/>
                        <a:t>Paper 3 – 20% 1hr paper 60marks</a:t>
                      </a:r>
                    </a:p>
                  </a:txBody>
                  <a:tcPr marL="137133" marR="137133"/>
                </a:tc>
              </a:tr>
              <a:tr h="684824">
                <a:tc>
                  <a:txBody>
                    <a:bodyPr/>
                    <a:lstStyle/>
                    <a:p>
                      <a:r>
                        <a:rPr lang="en-GB" b="1" dirty="0" smtClean="0"/>
                        <a:t>Coursework</a:t>
                      </a:r>
                      <a:endParaRPr lang="en-GB" b="1" dirty="0"/>
                    </a:p>
                  </a:txBody>
                  <a:tcPr marL="137133" marR="1371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30%</a:t>
                      </a:r>
                      <a:endParaRPr lang="en-GB" dirty="0"/>
                    </a:p>
                  </a:txBody>
                  <a:tcPr marL="137133" marR="13713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To include the practical or coaching element and the analysis of performance</a:t>
                      </a:r>
                      <a:endParaRPr lang="en-GB" dirty="0"/>
                    </a:p>
                  </a:txBody>
                  <a:tcPr marL="137133" marR="137133"/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11560" y="2224144"/>
            <a:ext cx="3562350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67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7200" y="1063593"/>
            <a:ext cx="8272393" cy="1200329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Course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General College entry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 grade 5 for GCSE PE including one Level 1 sport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6343598" y="1341"/>
            <a:ext cx="2800402" cy="994122"/>
          </a:xfrm>
          <a:prstGeom prst="roundRect">
            <a:avLst/>
          </a:prstGeom>
          <a:ln w="25400" cap="flat" cmpd="sng" algn="ctr">
            <a:solidFill>
              <a:srgbClr val="92D050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1" dirty="0" smtClean="0"/>
              <a:t>Requirements</a:t>
            </a:r>
            <a:endParaRPr lang="en-GB" sz="2800" b="1" dirty="0"/>
          </a:p>
        </p:txBody>
      </p:sp>
      <p:graphicFrame>
        <p:nvGraphicFramePr>
          <p:cNvPr id="1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3979810"/>
              </p:ext>
            </p:extLst>
          </p:nvPr>
        </p:nvGraphicFramePr>
        <p:xfrm>
          <a:off x="457200" y="2055053"/>
          <a:ext cx="8229600" cy="470772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229600"/>
              </a:tblGrid>
              <a:tr h="347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sng" dirty="0" smtClean="0"/>
                        <a:t>Which skills are needed?</a:t>
                      </a:r>
                      <a:endParaRPr lang="en-GB" dirty="0"/>
                    </a:p>
                  </a:txBody>
                  <a:tcPr/>
                </a:tc>
              </a:tr>
              <a:tr h="240348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interpretation of data and graphs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quantitative methods for planning, monitoring and evaluating physical training and performance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knowledge and use of definitions, equations, formulae and units of measurement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ability to plot, label and interpret graphs and diagrams.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Knowledge of current events in sport and </a:t>
                      </a:r>
                      <a:r>
                        <a:rPr lang="en-GB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the ability to confidently analyse performance verbally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600" dirty="0"/>
                    </a:p>
                  </a:txBody>
                  <a:tcPr/>
                </a:tc>
              </a:tr>
              <a:tr h="318534">
                <a:tc>
                  <a:txBody>
                    <a:bodyPr/>
                    <a:lstStyle/>
                    <a:p>
                      <a:r>
                        <a:rPr lang="en-GB" sz="1600" b="1" u="sng" dirty="0" smtClean="0">
                          <a:solidFill>
                            <a:schemeClr val="bg1"/>
                          </a:solidFill>
                        </a:rPr>
                        <a:t>Expectations</a:t>
                      </a:r>
                      <a:r>
                        <a:rPr lang="en-GB" sz="1600" b="1" u="sng" baseline="0" dirty="0" smtClean="0">
                          <a:solidFill>
                            <a:schemeClr val="bg1"/>
                          </a:solidFill>
                        </a:rPr>
                        <a:t> and workload</a:t>
                      </a:r>
                      <a:endParaRPr lang="en-GB" sz="1600" b="1" u="sng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47684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/>
                        <a:t>3 internal formal assessments completed</a:t>
                      </a:r>
                      <a:r>
                        <a:rPr lang="en-GB" sz="1600" baseline="0" dirty="0" smtClean="0"/>
                        <a:t> per academic year</a:t>
                      </a:r>
                      <a:endParaRPr lang="en-GB" sz="16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/>
                        <a:t>1-2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smtClean="0"/>
                        <a:t>homework</a:t>
                      </a:r>
                      <a:r>
                        <a:rPr lang="en-GB" sz="1600" baseline="0" dirty="0" smtClean="0"/>
                        <a:t> assignments </a:t>
                      </a:r>
                      <a:r>
                        <a:rPr lang="en-GB" sz="1600" dirty="0" smtClean="0"/>
                        <a:t>completed per</a:t>
                      </a:r>
                      <a:r>
                        <a:rPr lang="en-GB" sz="1600" baseline="0" dirty="0" smtClean="0"/>
                        <a:t> week (research, exam questions </a:t>
                      </a:r>
                      <a:r>
                        <a:rPr lang="en-GB" sz="1600" baseline="0" dirty="0" err="1" smtClean="0"/>
                        <a:t>etc</a:t>
                      </a:r>
                      <a:r>
                        <a:rPr lang="en-GB" sz="1600" baseline="0" dirty="0" smtClean="0"/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aseline="0" dirty="0" smtClean="0"/>
                        <a:t>High level of independent reading to support classroom learning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aseline="0" dirty="0" smtClean="0"/>
                        <a:t>An genuine interest in sport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46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22912" cy="1143000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GB" b="1" dirty="0" smtClean="0"/>
              <a:t>A Level Physical Education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5181898"/>
            <a:ext cx="4706108" cy="1612775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u="sng" dirty="0" smtClean="0"/>
              <a:t>Department contact details</a:t>
            </a:r>
          </a:p>
          <a:p>
            <a:r>
              <a:rPr lang="en-GB" sz="1800" dirty="0" smtClean="0"/>
              <a:t>Mr Dale Mordue</a:t>
            </a:r>
          </a:p>
          <a:p>
            <a:r>
              <a:rPr lang="en-GB" sz="1800" dirty="0" smtClean="0">
                <a:hlinkClick r:id="rId2"/>
              </a:rPr>
              <a:t>dmordue@toothillschool.co.uk</a:t>
            </a:r>
            <a:r>
              <a:rPr lang="en-GB" sz="1800" dirty="0" smtClean="0"/>
              <a:t> </a:t>
            </a:r>
            <a:endParaRPr lang="en-GB" sz="1800" dirty="0"/>
          </a:p>
          <a:p>
            <a:r>
              <a:rPr lang="en-GB" sz="1800" dirty="0" smtClean="0">
                <a:effectLst/>
              </a:rPr>
              <a:t>01949 863 072</a:t>
            </a:r>
            <a:endParaRPr lang="en-GB" sz="1800" dirty="0"/>
          </a:p>
        </p:txBody>
      </p:sp>
      <p:pic>
        <p:nvPicPr>
          <p:cNvPr id="7" name="Picture 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66" t="41071" r="20351" b="31439"/>
          <a:stretch/>
        </p:blipFill>
        <p:spPr bwMode="auto">
          <a:xfrm>
            <a:off x="5275095" y="4283615"/>
            <a:ext cx="3528392" cy="2574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6820" y="1590233"/>
            <a:ext cx="4716488" cy="1477328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2016/7 Course Performance</a:t>
            </a:r>
          </a:p>
          <a:p>
            <a:endParaRPr lang="en-GB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0070C0"/>
                </a:solidFill>
              </a:rPr>
              <a:t>50% of students achieved an A*-C grade by the end of Year 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0070C0"/>
                </a:solidFill>
              </a:rPr>
              <a:t>Shows the difficulty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940152" y="274638"/>
            <a:ext cx="2800402" cy="1143000"/>
          </a:xfrm>
          <a:prstGeom prst="roundRect">
            <a:avLst/>
          </a:prstGeom>
          <a:ln w="25400" cap="flat" cmpd="sng" algn="ctr">
            <a:solidFill>
              <a:srgbClr val="92D050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1" dirty="0" smtClean="0"/>
              <a:t>Further information</a:t>
            </a:r>
            <a:endParaRPr lang="en-GB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2970567"/>
            <a:ext cx="4716488" cy="1477328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2016/7 Example student destination(s)</a:t>
            </a:r>
          </a:p>
          <a:p>
            <a:r>
              <a:rPr lang="en-GB" dirty="0" smtClean="0"/>
              <a:t>Emily </a:t>
            </a:r>
            <a:r>
              <a:rPr lang="en-GB" dirty="0" err="1" smtClean="0"/>
              <a:t>Tupholme</a:t>
            </a:r>
            <a:r>
              <a:rPr lang="en-GB" dirty="0" smtClean="0"/>
              <a:t> AECC Chiropractor, Sami </a:t>
            </a:r>
            <a:r>
              <a:rPr lang="en-GB" dirty="0" err="1" smtClean="0"/>
              <a:t>Zerdazi</a:t>
            </a:r>
            <a:r>
              <a:rPr lang="en-GB" dirty="0" smtClean="0"/>
              <a:t> Leeds Met Sport and Exercise Science, Nicholas Alexander Leeds Trinity Sports Coaching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80112" y="1556792"/>
            <a:ext cx="3223375" cy="341632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Can lead into the following careers:</a:t>
            </a:r>
          </a:p>
          <a:p>
            <a:endParaRPr lang="en-GB" b="1" dirty="0">
              <a:solidFill>
                <a:srgbClr val="0070C0"/>
              </a:solidFill>
            </a:endParaRPr>
          </a:p>
          <a:p>
            <a:pPr lvl="0"/>
            <a:r>
              <a:rPr lang="en-GB" dirty="0"/>
              <a:t>Sport Science</a:t>
            </a:r>
          </a:p>
          <a:p>
            <a:pPr lvl="0"/>
            <a:r>
              <a:rPr lang="en-GB" dirty="0"/>
              <a:t>Personal Trainer</a:t>
            </a:r>
          </a:p>
          <a:p>
            <a:pPr lvl="0"/>
            <a:r>
              <a:rPr lang="en-GB" dirty="0"/>
              <a:t>Teacher</a:t>
            </a:r>
          </a:p>
          <a:p>
            <a:pPr lvl="0"/>
            <a:r>
              <a:rPr lang="en-GB" dirty="0"/>
              <a:t>Physiotherapist </a:t>
            </a:r>
          </a:p>
          <a:p>
            <a:pPr lvl="0"/>
            <a:r>
              <a:rPr lang="en-GB" dirty="0"/>
              <a:t>Sports Development Officer</a:t>
            </a:r>
          </a:p>
          <a:p>
            <a:pPr lvl="0"/>
            <a:r>
              <a:rPr lang="en-GB" dirty="0"/>
              <a:t>and many more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 smtClean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15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GB" b="1" dirty="0" smtClean="0"/>
              <a:t>A Level Physical Education</a:t>
            </a:r>
            <a:endParaRPr lang="en-GB" b="1" dirty="0"/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66" t="41071" r="20351" b="31439"/>
          <a:stretch/>
        </p:blipFill>
        <p:spPr bwMode="auto">
          <a:xfrm>
            <a:off x="6400800" y="-6067"/>
            <a:ext cx="2743200" cy="201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Students must have a genuine interest and background in sport in order to get the most out of </a:t>
            </a:r>
            <a:r>
              <a:rPr lang="en-GB" smtClean="0"/>
              <a:t>the subject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126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OM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1577</TotalTime>
  <Words>418</Words>
  <Application>Microsoft Office PowerPoint</Application>
  <PresentationFormat>On-screen Show (4:3)</PresentationFormat>
  <Paragraphs>87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Century Gothic</vt:lpstr>
      <vt:lpstr>Office Theme</vt:lpstr>
      <vt:lpstr>Welcome to A Level Physical Education</vt:lpstr>
      <vt:lpstr>A Level PE:</vt:lpstr>
      <vt:lpstr>A Level Physical Education:</vt:lpstr>
      <vt:lpstr>PowerPoint Presentation</vt:lpstr>
      <vt:lpstr>A Level Physical Education</vt:lpstr>
      <vt:lpstr>A Level Physical Education</vt:lpstr>
    </vt:vector>
  </TitlesOfParts>
  <Company>Toot Hill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GCE Economics</dc:title>
  <dc:creator>Toot Hill School</dc:creator>
  <cp:lastModifiedBy>Michael Jepps</cp:lastModifiedBy>
  <cp:revision>45</cp:revision>
  <dcterms:created xsi:type="dcterms:W3CDTF">2014-10-16T05:52:02Z</dcterms:created>
  <dcterms:modified xsi:type="dcterms:W3CDTF">2017-11-09T15:01:19Z</dcterms:modified>
</cp:coreProperties>
</file>