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86" r:id="rId4"/>
    <p:sldId id="259" r:id="rId5"/>
    <p:sldId id="321" r:id="rId6"/>
    <p:sldId id="260" r:id="rId7"/>
    <p:sldId id="261" r:id="rId8"/>
    <p:sldId id="262" r:id="rId9"/>
    <p:sldId id="292" r:id="rId10"/>
    <p:sldId id="295" r:id="rId11"/>
    <p:sldId id="296" r:id="rId12"/>
    <p:sldId id="297" r:id="rId13"/>
    <p:sldId id="298" r:id="rId14"/>
    <p:sldId id="299" r:id="rId15"/>
    <p:sldId id="300" r:id="rId16"/>
    <p:sldId id="301" r:id="rId17"/>
    <p:sldId id="302" r:id="rId18"/>
    <p:sldId id="303" r:id="rId19"/>
    <p:sldId id="304" r:id="rId20"/>
    <p:sldId id="305" r:id="rId21"/>
    <p:sldId id="306" r:id="rId22"/>
    <p:sldId id="307" r:id="rId23"/>
    <p:sldId id="308" r:id="rId24"/>
    <p:sldId id="309" r:id="rId25"/>
    <p:sldId id="277" r:id="rId26"/>
    <p:sldId id="288" r:id="rId27"/>
    <p:sldId id="291" r:id="rId28"/>
    <p:sldId id="289" r:id="rId29"/>
    <p:sldId id="349" r:id="rId30"/>
    <p:sldId id="350"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62A31-D37D-449D-9623-048C5BF9881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6B4A5D8-3DCE-43D9-9522-02B9244EDA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46E68A2-3AB8-485D-B4A9-A88C8CC8E53F}"/>
              </a:ext>
            </a:extLst>
          </p:cNvPr>
          <p:cNvSpPr>
            <a:spLocks noGrp="1"/>
          </p:cNvSpPr>
          <p:nvPr>
            <p:ph type="dt" sz="half" idx="10"/>
          </p:nvPr>
        </p:nvSpPr>
        <p:spPr/>
        <p:txBody>
          <a:bodyPr/>
          <a:lstStyle/>
          <a:p>
            <a:fld id="{DAB3DC56-6D58-450D-9E84-7652BA64C116}" type="datetimeFigureOut">
              <a:rPr lang="en-GB" smtClean="0"/>
              <a:t>14/12/2021</a:t>
            </a:fld>
            <a:endParaRPr lang="en-GB"/>
          </a:p>
        </p:txBody>
      </p:sp>
      <p:sp>
        <p:nvSpPr>
          <p:cNvPr id="5" name="Footer Placeholder 4">
            <a:extLst>
              <a:ext uri="{FF2B5EF4-FFF2-40B4-BE49-F238E27FC236}">
                <a16:creationId xmlns:a16="http://schemas.microsoft.com/office/drawing/2014/main" id="{93D582C0-A06E-42F6-AF66-868D7C3B571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F7A98D0-198C-4C8A-A018-EE409F063EFA}"/>
              </a:ext>
            </a:extLst>
          </p:cNvPr>
          <p:cNvSpPr>
            <a:spLocks noGrp="1"/>
          </p:cNvSpPr>
          <p:nvPr>
            <p:ph type="sldNum" sz="quarter" idx="12"/>
          </p:nvPr>
        </p:nvSpPr>
        <p:spPr/>
        <p:txBody>
          <a:bodyPr/>
          <a:lstStyle/>
          <a:p>
            <a:fld id="{0DC98145-2D76-4C81-8520-5B2EF1067B75}" type="slidenum">
              <a:rPr lang="en-GB" smtClean="0"/>
              <a:t>‹#›</a:t>
            </a:fld>
            <a:endParaRPr lang="en-GB"/>
          </a:p>
        </p:txBody>
      </p:sp>
    </p:spTree>
    <p:extLst>
      <p:ext uri="{BB962C8B-B14F-4D97-AF65-F5344CB8AC3E}">
        <p14:creationId xmlns:p14="http://schemas.microsoft.com/office/powerpoint/2010/main" val="2179567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8FAF9-3CFA-4869-ADDF-FF5205F736A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CFB6194-9664-4ACD-9E9B-CED689D4C12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EB3C59-166E-4FA4-B0E4-5EE53DC3CF7D}"/>
              </a:ext>
            </a:extLst>
          </p:cNvPr>
          <p:cNvSpPr>
            <a:spLocks noGrp="1"/>
          </p:cNvSpPr>
          <p:nvPr>
            <p:ph type="dt" sz="half" idx="10"/>
          </p:nvPr>
        </p:nvSpPr>
        <p:spPr/>
        <p:txBody>
          <a:bodyPr/>
          <a:lstStyle/>
          <a:p>
            <a:fld id="{DAB3DC56-6D58-450D-9E84-7652BA64C116}" type="datetimeFigureOut">
              <a:rPr lang="en-GB" smtClean="0"/>
              <a:t>14/12/2021</a:t>
            </a:fld>
            <a:endParaRPr lang="en-GB"/>
          </a:p>
        </p:txBody>
      </p:sp>
      <p:sp>
        <p:nvSpPr>
          <p:cNvPr id="5" name="Footer Placeholder 4">
            <a:extLst>
              <a:ext uri="{FF2B5EF4-FFF2-40B4-BE49-F238E27FC236}">
                <a16:creationId xmlns:a16="http://schemas.microsoft.com/office/drawing/2014/main" id="{68C305B2-3DDA-4600-A2B9-C8E4FD13631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C86F40D-29D4-4F63-8BFD-3F25BEC70144}"/>
              </a:ext>
            </a:extLst>
          </p:cNvPr>
          <p:cNvSpPr>
            <a:spLocks noGrp="1"/>
          </p:cNvSpPr>
          <p:nvPr>
            <p:ph type="sldNum" sz="quarter" idx="12"/>
          </p:nvPr>
        </p:nvSpPr>
        <p:spPr/>
        <p:txBody>
          <a:bodyPr/>
          <a:lstStyle/>
          <a:p>
            <a:fld id="{0DC98145-2D76-4C81-8520-5B2EF1067B75}" type="slidenum">
              <a:rPr lang="en-GB" smtClean="0"/>
              <a:t>‹#›</a:t>
            </a:fld>
            <a:endParaRPr lang="en-GB"/>
          </a:p>
        </p:txBody>
      </p:sp>
    </p:spTree>
    <p:extLst>
      <p:ext uri="{BB962C8B-B14F-4D97-AF65-F5344CB8AC3E}">
        <p14:creationId xmlns:p14="http://schemas.microsoft.com/office/powerpoint/2010/main" val="1621671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6D04B2-108A-47B0-B800-775ECE0A86F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51066AE-6A01-4E70-BC63-EC46E3D546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E45E5AC-1743-464C-991A-E2A4D8C81652}"/>
              </a:ext>
            </a:extLst>
          </p:cNvPr>
          <p:cNvSpPr>
            <a:spLocks noGrp="1"/>
          </p:cNvSpPr>
          <p:nvPr>
            <p:ph type="dt" sz="half" idx="10"/>
          </p:nvPr>
        </p:nvSpPr>
        <p:spPr/>
        <p:txBody>
          <a:bodyPr/>
          <a:lstStyle/>
          <a:p>
            <a:fld id="{DAB3DC56-6D58-450D-9E84-7652BA64C116}" type="datetimeFigureOut">
              <a:rPr lang="en-GB" smtClean="0"/>
              <a:t>14/12/2021</a:t>
            </a:fld>
            <a:endParaRPr lang="en-GB"/>
          </a:p>
        </p:txBody>
      </p:sp>
      <p:sp>
        <p:nvSpPr>
          <p:cNvPr id="5" name="Footer Placeholder 4">
            <a:extLst>
              <a:ext uri="{FF2B5EF4-FFF2-40B4-BE49-F238E27FC236}">
                <a16:creationId xmlns:a16="http://schemas.microsoft.com/office/drawing/2014/main" id="{165919E5-B715-420D-8C8F-563BB43DD8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A8B552-AB88-4918-BD59-B9C063EC0B02}"/>
              </a:ext>
            </a:extLst>
          </p:cNvPr>
          <p:cNvSpPr>
            <a:spLocks noGrp="1"/>
          </p:cNvSpPr>
          <p:nvPr>
            <p:ph type="sldNum" sz="quarter" idx="12"/>
          </p:nvPr>
        </p:nvSpPr>
        <p:spPr/>
        <p:txBody>
          <a:bodyPr/>
          <a:lstStyle/>
          <a:p>
            <a:fld id="{0DC98145-2D76-4C81-8520-5B2EF1067B75}" type="slidenum">
              <a:rPr lang="en-GB" smtClean="0"/>
              <a:t>‹#›</a:t>
            </a:fld>
            <a:endParaRPr lang="en-GB"/>
          </a:p>
        </p:txBody>
      </p:sp>
    </p:spTree>
    <p:extLst>
      <p:ext uri="{BB962C8B-B14F-4D97-AF65-F5344CB8AC3E}">
        <p14:creationId xmlns:p14="http://schemas.microsoft.com/office/powerpoint/2010/main" val="3583246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5B62F-5416-4FBA-8202-5B94EE15D8F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B081C67-4FAD-4AB3-AFBE-E68053D8F2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96D0C2A-90E7-4F1C-B85B-C56F3A00D5B3}"/>
              </a:ext>
            </a:extLst>
          </p:cNvPr>
          <p:cNvSpPr>
            <a:spLocks noGrp="1"/>
          </p:cNvSpPr>
          <p:nvPr>
            <p:ph type="dt" sz="half" idx="10"/>
          </p:nvPr>
        </p:nvSpPr>
        <p:spPr/>
        <p:txBody>
          <a:bodyPr/>
          <a:lstStyle/>
          <a:p>
            <a:fld id="{DAB3DC56-6D58-450D-9E84-7652BA64C116}" type="datetimeFigureOut">
              <a:rPr lang="en-GB" smtClean="0"/>
              <a:t>14/12/2021</a:t>
            </a:fld>
            <a:endParaRPr lang="en-GB"/>
          </a:p>
        </p:txBody>
      </p:sp>
      <p:sp>
        <p:nvSpPr>
          <p:cNvPr id="5" name="Footer Placeholder 4">
            <a:extLst>
              <a:ext uri="{FF2B5EF4-FFF2-40B4-BE49-F238E27FC236}">
                <a16:creationId xmlns:a16="http://schemas.microsoft.com/office/drawing/2014/main" id="{0057A987-0789-4035-B074-D9B81B42400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1C794A6-C044-4670-ADD2-5BFA54ECC6CD}"/>
              </a:ext>
            </a:extLst>
          </p:cNvPr>
          <p:cNvSpPr>
            <a:spLocks noGrp="1"/>
          </p:cNvSpPr>
          <p:nvPr>
            <p:ph type="sldNum" sz="quarter" idx="12"/>
          </p:nvPr>
        </p:nvSpPr>
        <p:spPr/>
        <p:txBody>
          <a:bodyPr/>
          <a:lstStyle/>
          <a:p>
            <a:fld id="{0DC98145-2D76-4C81-8520-5B2EF1067B75}" type="slidenum">
              <a:rPr lang="en-GB" smtClean="0"/>
              <a:t>‹#›</a:t>
            </a:fld>
            <a:endParaRPr lang="en-GB"/>
          </a:p>
        </p:txBody>
      </p:sp>
    </p:spTree>
    <p:extLst>
      <p:ext uri="{BB962C8B-B14F-4D97-AF65-F5344CB8AC3E}">
        <p14:creationId xmlns:p14="http://schemas.microsoft.com/office/powerpoint/2010/main" val="1954849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C4371-9E70-4E28-8912-858E937055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874CFF8-7F83-4B4E-8BEE-606B025C37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76BE31-44E6-4179-98B5-45857CE80D8A}"/>
              </a:ext>
            </a:extLst>
          </p:cNvPr>
          <p:cNvSpPr>
            <a:spLocks noGrp="1"/>
          </p:cNvSpPr>
          <p:nvPr>
            <p:ph type="dt" sz="half" idx="10"/>
          </p:nvPr>
        </p:nvSpPr>
        <p:spPr/>
        <p:txBody>
          <a:bodyPr/>
          <a:lstStyle/>
          <a:p>
            <a:fld id="{DAB3DC56-6D58-450D-9E84-7652BA64C116}" type="datetimeFigureOut">
              <a:rPr lang="en-GB" smtClean="0"/>
              <a:t>14/12/2021</a:t>
            </a:fld>
            <a:endParaRPr lang="en-GB"/>
          </a:p>
        </p:txBody>
      </p:sp>
      <p:sp>
        <p:nvSpPr>
          <p:cNvPr id="5" name="Footer Placeholder 4">
            <a:extLst>
              <a:ext uri="{FF2B5EF4-FFF2-40B4-BE49-F238E27FC236}">
                <a16:creationId xmlns:a16="http://schemas.microsoft.com/office/drawing/2014/main" id="{A674F6A1-B0E3-41BC-8844-31BAE4ABA96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9B8D449-6D5A-48A5-AFB7-C4333B10B4C6}"/>
              </a:ext>
            </a:extLst>
          </p:cNvPr>
          <p:cNvSpPr>
            <a:spLocks noGrp="1"/>
          </p:cNvSpPr>
          <p:nvPr>
            <p:ph type="sldNum" sz="quarter" idx="12"/>
          </p:nvPr>
        </p:nvSpPr>
        <p:spPr/>
        <p:txBody>
          <a:bodyPr/>
          <a:lstStyle/>
          <a:p>
            <a:fld id="{0DC98145-2D76-4C81-8520-5B2EF1067B75}" type="slidenum">
              <a:rPr lang="en-GB" smtClean="0"/>
              <a:t>‹#›</a:t>
            </a:fld>
            <a:endParaRPr lang="en-GB"/>
          </a:p>
        </p:txBody>
      </p:sp>
    </p:spTree>
    <p:extLst>
      <p:ext uri="{BB962C8B-B14F-4D97-AF65-F5344CB8AC3E}">
        <p14:creationId xmlns:p14="http://schemas.microsoft.com/office/powerpoint/2010/main" val="3739445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F2593-7E24-41CF-B474-010F1C6781B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B6CB2E3-AE34-4712-941D-A68C7632E4E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77A398D-AE79-4809-B892-8ECBCE9DA23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3166389-BFB5-4A81-BC0A-1F9266AD1219}"/>
              </a:ext>
            </a:extLst>
          </p:cNvPr>
          <p:cNvSpPr>
            <a:spLocks noGrp="1"/>
          </p:cNvSpPr>
          <p:nvPr>
            <p:ph type="dt" sz="half" idx="10"/>
          </p:nvPr>
        </p:nvSpPr>
        <p:spPr/>
        <p:txBody>
          <a:bodyPr/>
          <a:lstStyle/>
          <a:p>
            <a:fld id="{DAB3DC56-6D58-450D-9E84-7652BA64C116}" type="datetimeFigureOut">
              <a:rPr lang="en-GB" smtClean="0"/>
              <a:t>14/12/2021</a:t>
            </a:fld>
            <a:endParaRPr lang="en-GB"/>
          </a:p>
        </p:txBody>
      </p:sp>
      <p:sp>
        <p:nvSpPr>
          <p:cNvPr id="6" name="Footer Placeholder 5">
            <a:extLst>
              <a:ext uri="{FF2B5EF4-FFF2-40B4-BE49-F238E27FC236}">
                <a16:creationId xmlns:a16="http://schemas.microsoft.com/office/drawing/2014/main" id="{FCAB4375-5041-4B92-9EF7-F8C85A5E08D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BCF6C72-EBA7-4605-923D-F44C084ADB34}"/>
              </a:ext>
            </a:extLst>
          </p:cNvPr>
          <p:cNvSpPr>
            <a:spLocks noGrp="1"/>
          </p:cNvSpPr>
          <p:nvPr>
            <p:ph type="sldNum" sz="quarter" idx="12"/>
          </p:nvPr>
        </p:nvSpPr>
        <p:spPr/>
        <p:txBody>
          <a:bodyPr/>
          <a:lstStyle/>
          <a:p>
            <a:fld id="{0DC98145-2D76-4C81-8520-5B2EF1067B75}" type="slidenum">
              <a:rPr lang="en-GB" smtClean="0"/>
              <a:t>‹#›</a:t>
            </a:fld>
            <a:endParaRPr lang="en-GB"/>
          </a:p>
        </p:txBody>
      </p:sp>
    </p:spTree>
    <p:extLst>
      <p:ext uri="{BB962C8B-B14F-4D97-AF65-F5344CB8AC3E}">
        <p14:creationId xmlns:p14="http://schemas.microsoft.com/office/powerpoint/2010/main" val="1067589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28888-2801-4330-9BAF-3AED15D2F61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AFD49DB-8BA9-44B1-A391-8AC51E2B72B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8E1255-24EA-4943-9CA1-AB268B02EEF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35486A7-7721-4812-B3E4-A64DBF4B1E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DBD1AE7-4DC8-43AF-A647-D770A96B251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244172B-32A8-4AAB-B2B5-8CE93001FF49}"/>
              </a:ext>
            </a:extLst>
          </p:cNvPr>
          <p:cNvSpPr>
            <a:spLocks noGrp="1"/>
          </p:cNvSpPr>
          <p:nvPr>
            <p:ph type="dt" sz="half" idx="10"/>
          </p:nvPr>
        </p:nvSpPr>
        <p:spPr/>
        <p:txBody>
          <a:bodyPr/>
          <a:lstStyle/>
          <a:p>
            <a:fld id="{DAB3DC56-6D58-450D-9E84-7652BA64C116}" type="datetimeFigureOut">
              <a:rPr lang="en-GB" smtClean="0"/>
              <a:t>14/12/2021</a:t>
            </a:fld>
            <a:endParaRPr lang="en-GB"/>
          </a:p>
        </p:txBody>
      </p:sp>
      <p:sp>
        <p:nvSpPr>
          <p:cNvPr id="8" name="Footer Placeholder 7">
            <a:extLst>
              <a:ext uri="{FF2B5EF4-FFF2-40B4-BE49-F238E27FC236}">
                <a16:creationId xmlns:a16="http://schemas.microsoft.com/office/drawing/2014/main" id="{FAC22C97-3C18-4761-8512-D9CE391BC82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0D1F897-85A8-410C-AB6F-0645332EBB29}"/>
              </a:ext>
            </a:extLst>
          </p:cNvPr>
          <p:cNvSpPr>
            <a:spLocks noGrp="1"/>
          </p:cNvSpPr>
          <p:nvPr>
            <p:ph type="sldNum" sz="quarter" idx="12"/>
          </p:nvPr>
        </p:nvSpPr>
        <p:spPr/>
        <p:txBody>
          <a:bodyPr/>
          <a:lstStyle/>
          <a:p>
            <a:fld id="{0DC98145-2D76-4C81-8520-5B2EF1067B75}" type="slidenum">
              <a:rPr lang="en-GB" smtClean="0"/>
              <a:t>‹#›</a:t>
            </a:fld>
            <a:endParaRPr lang="en-GB"/>
          </a:p>
        </p:txBody>
      </p:sp>
    </p:spTree>
    <p:extLst>
      <p:ext uri="{BB962C8B-B14F-4D97-AF65-F5344CB8AC3E}">
        <p14:creationId xmlns:p14="http://schemas.microsoft.com/office/powerpoint/2010/main" val="2303041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9B324-D03B-4FDF-9B20-9C6EBD5F4DD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377634C-84D0-45E3-A96E-AFB3440B62E6}"/>
              </a:ext>
            </a:extLst>
          </p:cNvPr>
          <p:cNvSpPr>
            <a:spLocks noGrp="1"/>
          </p:cNvSpPr>
          <p:nvPr>
            <p:ph type="dt" sz="half" idx="10"/>
          </p:nvPr>
        </p:nvSpPr>
        <p:spPr/>
        <p:txBody>
          <a:bodyPr/>
          <a:lstStyle/>
          <a:p>
            <a:fld id="{DAB3DC56-6D58-450D-9E84-7652BA64C116}" type="datetimeFigureOut">
              <a:rPr lang="en-GB" smtClean="0"/>
              <a:t>14/12/2021</a:t>
            </a:fld>
            <a:endParaRPr lang="en-GB"/>
          </a:p>
        </p:txBody>
      </p:sp>
      <p:sp>
        <p:nvSpPr>
          <p:cNvPr id="4" name="Footer Placeholder 3">
            <a:extLst>
              <a:ext uri="{FF2B5EF4-FFF2-40B4-BE49-F238E27FC236}">
                <a16:creationId xmlns:a16="http://schemas.microsoft.com/office/drawing/2014/main" id="{AF3F28F8-5800-43E2-9D5D-5ABED4A0848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891C550-7025-45DC-88E5-0BB59EECB278}"/>
              </a:ext>
            </a:extLst>
          </p:cNvPr>
          <p:cNvSpPr>
            <a:spLocks noGrp="1"/>
          </p:cNvSpPr>
          <p:nvPr>
            <p:ph type="sldNum" sz="quarter" idx="12"/>
          </p:nvPr>
        </p:nvSpPr>
        <p:spPr/>
        <p:txBody>
          <a:bodyPr/>
          <a:lstStyle/>
          <a:p>
            <a:fld id="{0DC98145-2D76-4C81-8520-5B2EF1067B75}" type="slidenum">
              <a:rPr lang="en-GB" smtClean="0"/>
              <a:t>‹#›</a:t>
            </a:fld>
            <a:endParaRPr lang="en-GB"/>
          </a:p>
        </p:txBody>
      </p:sp>
    </p:spTree>
    <p:extLst>
      <p:ext uri="{BB962C8B-B14F-4D97-AF65-F5344CB8AC3E}">
        <p14:creationId xmlns:p14="http://schemas.microsoft.com/office/powerpoint/2010/main" val="56698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67D08C-DF4F-4475-81A1-B61AE07C320A}"/>
              </a:ext>
            </a:extLst>
          </p:cNvPr>
          <p:cNvSpPr>
            <a:spLocks noGrp="1"/>
          </p:cNvSpPr>
          <p:nvPr>
            <p:ph type="dt" sz="half" idx="10"/>
          </p:nvPr>
        </p:nvSpPr>
        <p:spPr/>
        <p:txBody>
          <a:bodyPr/>
          <a:lstStyle/>
          <a:p>
            <a:fld id="{DAB3DC56-6D58-450D-9E84-7652BA64C116}" type="datetimeFigureOut">
              <a:rPr lang="en-GB" smtClean="0"/>
              <a:t>14/12/2021</a:t>
            </a:fld>
            <a:endParaRPr lang="en-GB"/>
          </a:p>
        </p:txBody>
      </p:sp>
      <p:sp>
        <p:nvSpPr>
          <p:cNvPr id="3" name="Footer Placeholder 2">
            <a:extLst>
              <a:ext uri="{FF2B5EF4-FFF2-40B4-BE49-F238E27FC236}">
                <a16:creationId xmlns:a16="http://schemas.microsoft.com/office/drawing/2014/main" id="{EDECB55F-2479-4FF5-91D0-EE5BCAA5B4B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26A89EF-A0E9-4532-9505-4D1457523055}"/>
              </a:ext>
            </a:extLst>
          </p:cNvPr>
          <p:cNvSpPr>
            <a:spLocks noGrp="1"/>
          </p:cNvSpPr>
          <p:nvPr>
            <p:ph type="sldNum" sz="quarter" idx="12"/>
          </p:nvPr>
        </p:nvSpPr>
        <p:spPr/>
        <p:txBody>
          <a:bodyPr/>
          <a:lstStyle/>
          <a:p>
            <a:fld id="{0DC98145-2D76-4C81-8520-5B2EF1067B75}" type="slidenum">
              <a:rPr lang="en-GB" smtClean="0"/>
              <a:t>‹#›</a:t>
            </a:fld>
            <a:endParaRPr lang="en-GB"/>
          </a:p>
        </p:txBody>
      </p:sp>
    </p:spTree>
    <p:extLst>
      <p:ext uri="{BB962C8B-B14F-4D97-AF65-F5344CB8AC3E}">
        <p14:creationId xmlns:p14="http://schemas.microsoft.com/office/powerpoint/2010/main" val="4211329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09D13-F2D6-45CE-8528-1CED18D51E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092CFFC-DAF0-4BE8-8634-84CF5AE05E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683C505-79C1-4C6B-B752-6999C17E0A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B6BB58-E566-4EA9-83E3-04FA3C2CF33F}"/>
              </a:ext>
            </a:extLst>
          </p:cNvPr>
          <p:cNvSpPr>
            <a:spLocks noGrp="1"/>
          </p:cNvSpPr>
          <p:nvPr>
            <p:ph type="dt" sz="half" idx="10"/>
          </p:nvPr>
        </p:nvSpPr>
        <p:spPr/>
        <p:txBody>
          <a:bodyPr/>
          <a:lstStyle/>
          <a:p>
            <a:fld id="{DAB3DC56-6D58-450D-9E84-7652BA64C116}" type="datetimeFigureOut">
              <a:rPr lang="en-GB" smtClean="0"/>
              <a:t>14/12/2021</a:t>
            </a:fld>
            <a:endParaRPr lang="en-GB"/>
          </a:p>
        </p:txBody>
      </p:sp>
      <p:sp>
        <p:nvSpPr>
          <p:cNvPr id="6" name="Footer Placeholder 5">
            <a:extLst>
              <a:ext uri="{FF2B5EF4-FFF2-40B4-BE49-F238E27FC236}">
                <a16:creationId xmlns:a16="http://schemas.microsoft.com/office/drawing/2014/main" id="{7F515FBF-B89E-4280-BD71-29877275D2F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694E2C-AF44-4EE0-A821-8DC0184F7B7B}"/>
              </a:ext>
            </a:extLst>
          </p:cNvPr>
          <p:cNvSpPr>
            <a:spLocks noGrp="1"/>
          </p:cNvSpPr>
          <p:nvPr>
            <p:ph type="sldNum" sz="quarter" idx="12"/>
          </p:nvPr>
        </p:nvSpPr>
        <p:spPr/>
        <p:txBody>
          <a:bodyPr/>
          <a:lstStyle/>
          <a:p>
            <a:fld id="{0DC98145-2D76-4C81-8520-5B2EF1067B75}" type="slidenum">
              <a:rPr lang="en-GB" smtClean="0"/>
              <a:t>‹#›</a:t>
            </a:fld>
            <a:endParaRPr lang="en-GB"/>
          </a:p>
        </p:txBody>
      </p:sp>
    </p:spTree>
    <p:extLst>
      <p:ext uri="{BB962C8B-B14F-4D97-AF65-F5344CB8AC3E}">
        <p14:creationId xmlns:p14="http://schemas.microsoft.com/office/powerpoint/2010/main" val="395342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7F0CB-7CB0-4AC3-B5E1-742302B153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BC5EBC0-2747-4010-B2F1-96BAB9A610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D41AC88-A4A9-4794-893B-99EAACB883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C314C4-0B0C-4353-8838-CEEA9D4EAEB0}"/>
              </a:ext>
            </a:extLst>
          </p:cNvPr>
          <p:cNvSpPr>
            <a:spLocks noGrp="1"/>
          </p:cNvSpPr>
          <p:nvPr>
            <p:ph type="dt" sz="half" idx="10"/>
          </p:nvPr>
        </p:nvSpPr>
        <p:spPr/>
        <p:txBody>
          <a:bodyPr/>
          <a:lstStyle/>
          <a:p>
            <a:fld id="{DAB3DC56-6D58-450D-9E84-7652BA64C116}" type="datetimeFigureOut">
              <a:rPr lang="en-GB" smtClean="0"/>
              <a:t>14/12/2021</a:t>
            </a:fld>
            <a:endParaRPr lang="en-GB"/>
          </a:p>
        </p:txBody>
      </p:sp>
      <p:sp>
        <p:nvSpPr>
          <p:cNvPr id="6" name="Footer Placeholder 5">
            <a:extLst>
              <a:ext uri="{FF2B5EF4-FFF2-40B4-BE49-F238E27FC236}">
                <a16:creationId xmlns:a16="http://schemas.microsoft.com/office/drawing/2014/main" id="{5C2F61B7-D17B-4349-BB6B-D0F85402D2D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EAF2D5D-FA65-4469-A8BD-A5D5CEE13430}"/>
              </a:ext>
            </a:extLst>
          </p:cNvPr>
          <p:cNvSpPr>
            <a:spLocks noGrp="1"/>
          </p:cNvSpPr>
          <p:nvPr>
            <p:ph type="sldNum" sz="quarter" idx="12"/>
          </p:nvPr>
        </p:nvSpPr>
        <p:spPr/>
        <p:txBody>
          <a:bodyPr/>
          <a:lstStyle/>
          <a:p>
            <a:fld id="{0DC98145-2D76-4C81-8520-5B2EF1067B75}" type="slidenum">
              <a:rPr lang="en-GB" smtClean="0"/>
              <a:t>‹#›</a:t>
            </a:fld>
            <a:endParaRPr lang="en-GB"/>
          </a:p>
        </p:txBody>
      </p:sp>
    </p:spTree>
    <p:extLst>
      <p:ext uri="{BB962C8B-B14F-4D97-AF65-F5344CB8AC3E}">
        <p14:creationId xmlns:p14="http://schemas.microsoft.com/office/powerpoint/2010/main" val="520922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EF9885-B33E-49AA-BBD1-FBF03AC4B6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6DA5E8E-B445-4868-8B1F-8AD11A7BBC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A14A4F6-98A1-4CC4-888D-4BAAB8F2F6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B3DC56-6D58-450D-9E84-7652BA64C116}" type="datetimeFigureOut">
              <a:rPr lang="en-GB" smtClean="0"/>
              <a:t>14/12/2021</a:t>
            </a:fld>
            <a:endParaRPr lang="en-GB"/>
          </a:p>
        </p:txBody>
      </p:sp>
      <p:sp>
        <p:nvSpPr>
          <p:cNvPr id="5" name="Footer Placeholder 4">
            <a:extLst>
              <a:ext uri="{FF2B5EF4-FFF2-40B4-BE49-F238E27FC236}">
                <a16:creationId xmlns:a16="http://schemas.microsoft.com/office/drawing/2014/main" id="{E193352C-6314-431A-8B6A-A81FD41DE9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AABA653-49F8-428E-A1C5-686FA84DAD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C98145-2D76-4C81-8520-5B2EF1067B75}" type="slidenum">
              <a:rPr lang="en-GB" smtClean="0"/>
              <a:t>‹#›</a:t>
            </a:fld>
            <a:endParaRPr lang="en-GB"/>
          </a:p>
        </p:txBody>
      </p:sp>
    </p:spTree>
    <p:extLst>
      <p:ext uri="{BB962C8B-B14F-4D97-AF65-F5344CB8AC3E}">
        <p14:creationId xmlns:p14="http://schemas.microsoft.com/office/powerpoint/2010/main" val="163065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76" y="26894"/>
            <a:ext cx="2210621" cy="1248114"/>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r>
              <a:rPr lang="en-GB" sz="1200" b="1" u="sng" dirty="0"/>
              <a:t>Facts &amp; narration in the present</a:t>
            </a:r>
          </a:p>
          <a:p>
            <a:r>
              <a:rPr lang="en-GB" sz="1200" dirty="0"/>
              <a:t>Describe your local area</a:t>
            </a:r>
          </a:p>
          <a:p>
            <a:r>
              <a:rPr lang="en-GB" sz="1200" dirty="0"/>
              <a:t>What can you do in your town/village</a:t>
            </a:r>
          </a:p>
          <a:p>
            <a:r>
              <a:rPr lang="en-GB" sz="1200" dirty="0"/>
              <a:t>INTRODUCE SET REGIONS HERE</a:t>
            </a:r>
          </a:p>
        </p:txBody>
      </p:sp>
      <p:sp>
        <p:nvSpPr>
          <p:cNvPr id="5" name="Rectangle 4"/>
          <p:cNvSpPr/>
          <p:nvPr/>
        </p:nvSpPr>
        <p:spPr>
          <a:xfrm>
            <a:off x="107576" y="1275008"/>
            <a:ext cx="2210621" cy="2485623"/>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r>
              <a:rPr lang="en-GB" sz="1200" b="1" u="sng" dirty="0"/>
              <a:t>Describing</a:t>
            </a:r>
          </a:p>
          <a:p>
            <a:pPr marL="514350" indent="-514350">
              <a:buFont typeface="+mj-lt"/>
              <a:buAutoNum type="arabicPeriod"/>
            </a:pPr>
            <a:r>
              <a:rPr lang="en-GB" sz="1200" dirty="0">
                <a:solidFill>
                  <a:srgbClr val="00B050"/>
                </a:solidFill>
              </a:rPr>
              <a:t>Where is it;</a:t>
            </a:r>
          </a:p>
          <a:p>
            <a:pPr marL="514350" indent="-514350">
              <a:buFont typeface="+mj-lt"/>
              <a:buAutoNum type="arabicPeriod"/>
            </a:pPr>
            <a:r>
              <a:rPr lang="en-GB" sz="1200" dirty="0">
                <a:solidFill>
                  <a:srgbClr val="00B050"/>
                </a:solidFill>
              </a:rPr>
              <a:t>What is there;</a:t>
            </a:r>
          </a:p>
          <a:p>
            <a:pPr marL="514350" indent="-514350">
              <a:buFont typeface="+mj-lt"/>
              <a:buAutoNum type="arabicPeriod"/>
            </a:pPr>
            <a:r>
              <a:rPr lang="en-GB" sz="1200" dirty="0">
                <a:solidFill>
                  <a:srgbClr val="00B050"/>
                </a:solidFill>
              </a:rPr>
              <a:t>What you can you do;</a:t>
            </a:r>
          </a:p>
          <a:p>
            <a:pPr marL="514350" indent="-514350">
              <a:buFont typeface="+mj-lt"/>
              <a:buAutoNum type="arabicPeriod"/>
            </a:pPr>
            <a:r>
              <a:rPr lang="en-GB" sz="1200" dirty="0">
                <a:solidFill>
                  <a:srgbClr val="FFC000"/>
                </a:solidFill>
              </a:rPr>
              <a:t>Varied negatives</a:t>
            </a:r>
          </a:p>
          <a:p>
            <a:pPr marL="514350" indent="-514350">
              <a:buFont typeface="+mj-lt"/>
              <a:buAutoNum type="arabicPeriod"/>
            </a:pPr>
            <a:r>
              <a:rPr lang="en-GB" sz="1200" dirty="0">
                <a:solidFill>
                  <a:srgbClr val="FFC000"/>
                </a:solidFill>
              </a:rPr>
              <a:t>What you’d recommend;</a:t>
            </a:r>
          </a:p>
          <a:p>
            <a:pPr marL="514350" indent="-514350">
              <a:buFont typeface="+mj-lt"/>
              <a:buAutoNum type="arabicPeriod"/>
            </a:pPr>
            <a:r>
              <a:rPr lang="en-GB" sz="1200" dirty="0">
                <a:solidFill>
                  <a:srgbClr val="FFC000"/>
                </a:solidFill>
              </a:rPr>
              <a:t>Where you’d like to live;</a:t>
            </a:r>
          </a:p>
          <a:p>
            <a:pPr marL="514350" indent="-514350">
              <a:buFont typeface="+mj-lt"/>
              <a:buAutoNum type="arabicPeriod"/>
            </a:pPr>
            <a:r>
              <a:rPr lang="en-GB" sz="1200" dirty="0">
                <a:solidFill>
                  <a:srgbClr val="FFC000"/>
                </a:solidFill>
              </a:rPr>
              <a:t>Balance to opinions</a:t>
            </a:r>
          </a:p>
          <a:p>
            <a:pPr marL="514350" indent="-514350">
              <a:buFont typeface="+mj-lt"/>
              <a:buAutoNum type="arabicPeriod"/>
            </a:pPr>
            <a:r>
              <a:rPr lang="en-GB" sz="1200" dirty="0">
                <a:solidFill>
                  <a:srgbClr val="FF0000"/>
                </a:solidFill>
              </a:rPr>
              <a:t>Compare to the past;</a:t>
            </a:r>
          </a:p>
          <a:p>
            <a:pPr marL="514350" indent="-514350">
              <a:buFont typeface="+mj-lt"/>
              <a:buAutoNum type="arabicPeriod"/>
            </a:pPr>
            <a:r>
              <a:rPr lang="en-GB" sz="1200" dirty="0">
                <a:solidFill>
                  <a:srgbClr val="FF0000"/>
                </a:solidFill>
              </a:rPr>
              <a:t>Link to the future;</a:t>
            </a:r>
          </a:p>
          <a:p>
            <a:pPr marL="514350" indent="-514350">
              <a:buFont typeface="+mj-lt"/>
              <a:buAutoNum type="arabicPeriod"/>
            </a:pPr>
            <a:r>
              <a:rPr lang="en-GB" sz="1200" b="1" i="1" dirty="0">
                <a:solidFill>
                  <a:srgbClr val="FF0000"/>
                </a:solidFill>
              </a:rPr>
              <a:t>Subjunctive expression</a:t>
            </a:r>
          </a:p>
        </p:txBody>
      </p:sp>
      <p:sp>
        <p:nvSpPr>
          <p:cNvPr id="6" name="Rectangle 5"/>
          <p:cNvSpPr/>
          <p:nvPr/>
        </p:nvSpPr>
        <p:spPr>
          <a:xfrm>
            <a:off x="2702035" y="165278"/>
            <a:ext cx="2210621" cy="6415826"/>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r>
              <a:rPr lang="en-GB" sz="1200" b="1" u="sng" dirty="0"/>
              <a:t>Describing</a:t>
            </a:r>
          </a:p>
          <a:p>
            <a:r>
              <a:rPr lang="en-GB" sz="1200" dirty="0">
                <a:solidFill>
                  <a:srgbClr val="00B050"/>
                </a:solidFill>
              </a:rPr>
              <a:t>1, </a:t>
            </a:r>
            <a:r>
              <a:rPr lang="en-GB" sz="1200" dirty="0" err="1">
                <a:solidFill>
                  <a:srgbClr val="00B050"/>
                </a:solidFill>
              </a:rPr>
              <a:t>J’habite</a:t>
            </a:r>
            <a:r>
              <a:rPr lang="en-GB" sz="1200" dirty="0">
                <a:solidFill>
                  <a:srgbClr val="00B050"/>
                </a:solidFill>
              </a:rPr>
              <a:t>/on </a:t>
            </a:r>
            <a:r>
              <a:rPr lang="en-GB" sz="1200" dirty="0" err="1">
                <a:solidFill>
                  <a:srgbClr val="00B050"/>
                </a:solidFill>
              </a:rPr>
              <a:t>habite</a:t>
            </a:r>
            <a:r>
              <a:rPr lang="en-GB" sz="1200" dirty="0">
                <a:solidFill>
                  <a:srgbClr val="00B050"/>
                </a:solidFill>
              </a:rPr>
              <a:t>/nous </a:t>
            </a:r>
            <a:r>
              <a:rPr lang="en-GB" sz="1200" dirty="0" err="1">
                <a:solidFill>
                  <a:srgbClr val="00B050"/>
                </a:solidFill>
              </a:rPr>
              <a:t>habitons</a:t>
            </a:r>
            <a:r>
              <a:rPr lang="en-GB" sz="1200" dirty="0">
                <a:solidFill>
                  <a:srgbClr val="00B050"/>
                </a:solidFill>
              </a:rPr>
              <a:t> à</a:t>
            </a:r>
          </a:p>
          <a:p>
            <a:r>
              <a:rPr lang="en-GB" sz="1200" dirty="0">
                <a:solidFill>
                  <a:srgbClr val="00B050"/>
                </a:solidFill>
              </a:rPr>
              <a:t>Ma </a:t>
            </a:r>
            <a:r>
              <a:rPr lang="en-GB" sz="1200" dirty="0" err="1">
                <a:solidFill>
                  <a:srgbClr val="00B050"/>
                </a:solidFill>
              </a:rPr>
              <a:t>famille</a:t>
            </a:r>
            <a:r>
              <a:rPr lang="en-GB" sz="1200" dirty="0">
                <a:solidFill>
                  <a:srgbClr val="00B050"/>
                </a:solidFill>
              </a:rPr>
              <a:t> et </a:t>
            </a:r>
            <a:r>
              <a:rPr lang="en-GB" sz="1200" dirty="0" err="1">
                <a:solidFill>
                  <a:srgbClr val="00B050"/>
                </a:solidFill>
              </a:rPr>
              <a:t>moi</a:t>
            </a:r>
            <a:r>
              <a:rPr lang="en-GB" sz="1200" dirty="0">
                <a:solidFill>
                  <a:srgbClr val="00B050"/>
                </a:solidFill>
              </a:rPr>
              <a:t> </a:t>
            </a:r>
            <a:r>
              <a:rPr lang="en-GB" sz="1200" dirty="0" err="1">
                <a:solidFill>
                  <a:srgbClr val="00B050"/>
                </a:solidFill>
              </a:rPr>
              <a:t>habitons</a:t>
            </a:r>
            <a:r>
              <a:rPr lang="en-GB" sz="1200" dirty="0">
                <a:solidFill>
                  <a:srgbClr val="00B050"/>
                </a:solidFill>
              </a:rPr>
              <a:t> à</a:t>
            </a:r>
          </a:p>
          <a:p>
            <a:r>
              <a:rPr lang="en-GB" sz="1200" dirty="0">
                <a:solidFill>
                  <a:srgbClr val="00B050"/>
                </a:solidFill>
              </a:rPr>
              <a:t>2, </a:t>
            </a:r>
            <a:r>
              <a:rPr lang="en-GB" sz="1200" dirty="0" err="1">
                <a:solidFill>
                  <a:srgbClr val="00B050"/>
                </a:solidFill>
              </a:rPr>
              <a:t>C’est</a:t>
            </a:r>
            <a:endParaRPr lang="en-GB" sz="1200" dirty="0">
              <a:solidFill>
                <a:srgbClr val="00B050"/>
              </a:solidFill>
            </a:endParaRPr>
          </a:p>
          <a:p>
            <a:r>
              <a:rPr lang="en-GB" sz="1200" dirty="0">
                <a:solidFill>
                  <a:srgbClr val="00B050"/>
                </a:solidFill>
              </a:rPr>
              <a:t>3, Il se </a:t>
            </a:r>
            <a:r>
              <a:rPr lang="en-GB" sz="1200" dirty="0" err="1">
                <a:solidFill>
                  <a:srgbClr val="00B050"/>
                </a:solidFill>
              </a:rPr>
              <a:t>situe</a:t>
            </a:r>
            <a:r>
              <a:rPr lang="en-GB" sz="1200" dirty="0">
                <a:solidFill>
                  <a:srgbClr val="00B050"/>
                </a:solidFill>
              </a:rPr>
              <a:t> </a:t>
            </a:r>
          </a:p>
          <a:p>
            <a:r>
              <a:rPr lang="en-GB" sz="1200" dirty="0">
                <a:solidFill>
                  <a:srgbClr val="00B050"/>
                </a:solidFill>
              </a:rPr>
              <a:t>4, </a:t>
            </a:r>
            <a:r>
              <a:rPr lang="en-GB" sz="1200" dirty="0" err="1">
                <a:solidFill>
                  <a:srgbClr val="00B050"/>
                </a:solidFill>
              </a:rPr>
              <a:t>il</a:t>
            </a:r>
            <a:r>
              <a:rPr lang="en-GB" sz="1200" dirty="0">
                <a:solidFill>
                  <a:srgbClr val="00B050"/>
                </a:solidFill>
              </a:rPr>
              <a:t> y a </a:t>
            </a:r>
          </a:p>
          <a:p>
            <a:r>
              <a:rPr lang="en-GB" sz="1200" dirty="0">
                <a:solidFill>
                  <a:srgbClr val="00B050"/>
                </a:solidFill>
              </a:rPr>
              <a:t>Il </a:t>
            </a:r>
            <a:r>
              <a:rPr lang="en-GB" sz="1200" dirty="0" err="1">
                <a:solidFill>
                  <a:srgbClr val="00B050"/>
                </a:solidFill>
              </a:rPr>
              <a:t>n’y</a:t>
            </a:r>
            <a:r>
              <a:rPr lang="en-GB" sz="1200" dirty="0">
                <a:solidFill>
                  <a:srgbClr val="00B050"/>
                </a:solidFill>
              </a:rPr>
              <a:t> a pas de </a:t>
            </a:r>
          </a:p>
          <a:p>
            <a:r>
              <a:rPr lang="en-GB" sz="1200" dirty="0">
                <a:solidFill>
                  <a:srgbClr val="00B050"/>
                </a:solidFill>
              </a:rPr>
              <a:t>5, on </a:t>
            </a:r>
            <a:r>
              <a:rPr lang="en-GB" sz="1200" dirty="0" err="1">
                <a:solidFill>
                  <a:srgbClr val="00B050"/>
                </a:solidFill>
              </a:rPr>
              <a:t>peut</a:t>
            </a:r>
            <a:endParaRPr lang="en-GB" sz="1200" dirty="0">
              <a:solidFill>
                <a:srgbClr val="00B050"/>
              </a:solidFill>
            </a:endParaRPr>
          </a:p>
          <a:p>
            <a:r>
              <a:rPr lang="en-GB" sz="1200" dirty="0">
                <a:solidFill>
                  <a:srgbClr val="00B050"/>
                </a:solidFill>
              </a:rPr>
              <a:t>On ne </a:t>
            </a:r>
            <a:r>
              <a:rPr lang="en-GB" sz="1200" dirty="0" err="1">
                <a:solidFill>
                  <a:srgbClr val="00B050"/>
                </a:solidFill>
              </a:rPr>
              <a:t>peut</a:t>
            </a:r>
            <a:r>
              <a:rPr lang="en-GB" sz="1200" dirty="0">
                <a:solidFill>
                  <a:srgbClr val="00B050"/>
                </a:solidFill>
              </a:rPr>
              <a:t> pas </a:t>
            </a:r>
          </a:p>
          <a:p>
            <a:r>
              <a:rPr lang="en-GB" sz="1200" dirty="0">
                <a:solidFill>
                  <a:srgbClr val="FFC000"/>
                </a:solidFill>
              </a:rPr>
              <a:t>4, Il </a:t>
            </a:r>
            <a:r>
              <a:rPr lang="en-GB" sz="1200" dirty="0" err="1">
                <a:solidFill>
                  <a:srgbClr val="FFC000"/>
                </a:solidFill>
              </a:rPr>
              <a:t>n’y</a:t>
            </a:r>
            <a:r>
              <a:rPr lang="en-GB" sz="1200" dirty="0">
                <a:solidFill>
                  <a:srgbClr val="FFC000"/>
                </a:solidFill>
              </a:rPr>
              <a:t> a </a:t>
            </a:r>
            <a:r>
              <a:rPr lang="en-GB" sz="1200" dirty="0" err="1">
                <a:solidFill>
                  <a:srgbClr val="FFC000"/>
                </a:solidFill>
              </a:rPr>
              <a:t>aucun.e</a:t>
            </a:r>
            <a:endParaRPr lang="en-GB" sz="1200" dirty="0">
              <a:solidFill>
                <a:srgbClr val="FFC000"/>
              </a:solidFill>
            </a:endParaRPr>
          </a:p>
          <a:p>
            <a:r>
              <a:rPr lang="en-GB" sz="1200" dirty="0">
                <a:solidFill>
                  <a:srgbClr val="FFC000"/>
                </a:solidFill>
              </a:rPr>
              <a:t>Il </a:t>
            </a:r>
            <a:r>
              <a:rPr lang="en-GB" sz="1200" dirty="0" err="1">
                <a:solidFill>
                  <a:srgbClr val="FFC000"/>
                </a:solidFill>
              </a:rPr>
              <a:t>n’y</a:t>
            </a:r>
            <a:r>
              <a:rPr lang="en-GB" sz="1200" dirty="0">
                <a:solidFill>
                  <a:srgbClr val="FFC000"/>
                </a:solidFill>
              </a:rPr>
              <a:t> a que</a:t>
            </a:r>
          </a:p>
          <a:p>
            <a:r>
              <a:rPr lang="en-GB" sz="1200" dirty="0">
                <a:solidFill>
                  <a:srgbClr val="FFC000"/>
                </a:solidFill>
              </a:rPr>
              <a:t>Il </a:t>
            </a:r>
            <a:r>
              <a:rPr lang="en-GB" sz="1200" dirty="0" err="1">
                <a:solidFill>
                  <a:srgbClr val="FFC000"/>
                </a:solidFill>
              </a:rPr>
              <a:t>n’y</a:t>
            </a:r>
            <a:r>
              <a:rPr lang="en-GB" sz="1200" dirty="0">
                <a:solidFill>
                  <a:srgbClr val="FFC000"/>
                </a:solidFill>
              </a:rPr>
              <a:t> a plus</a:t>
            </a:r>
          </a:p>
          <a:p>
            <a:r>
              <a:rPr lang="en-GB" sz="1200" dirty="0">
                <a:solidFill>
                  <a:srgbClr val="FFC000"/>
                </a:solidFill>
              </a:rPr>
              <a:t>Il </a:t>
            </a:r>
            <a:r>
              <a:rPr lang="en-GB" sz="1200" dirty="0" err="1">
                <a:solidFill>
                  <a:srgbClr val="FFC000"/>
                </a:solidFill>
              </a:rPr>
              <a:t>n’y</a:t>
            </a:r>
            <a:r>
              <a:rPr lang="en-GB" sz="1200" dirty="0">
                <a:solidFill>
                  <a:srgbClr val="FFC000"/>
                </a:solidFill>
              </a:rPr>
              <a:t> a </a:t>
            </a:r>
            <a:r>
              <a:rPr lang="en-GB" sz="1200" dirty="0" err="1">
                <a:solidFill>
                  <a:srgbClr val="FFC000"/>
                </a:solidFill>
              </a:rPr>
              <a:t>ni</a:t>
            </a:r>
            <a:r>
              <a:rPr lang="en-GB" sz="1200" dirty="0">
                <a:solidFill>
                  <a:srgbClr val="FFC000"/>
                </a:solidFill>
              </a:rPr>
              <a:t> … </a:t>
            </a:r>
            <a:r>
              <a:rPr lang="en-GB" sz="1200" dirty="0" err="1">
                <a:solidFill>
                  <a:srgbClr val="FFC000"/>
                </a:solidFill>
              </a:rPr>
              <a:t>ni</a:t>
            </a:r>
            <a:r>
              <a:rPr lang="en-GB" sz="1200" dirty="0">
                <a:solidFill>
                  <a:srgbClr val="FFC000"/>
                </a:solidFill>
              </a:rPr>
              <a:t> …</a:t>
            </a:r>
          </a:p>
          <a:p>
            <a:r>
              <a:rPr lang="en-GB" sz="1200" dirty="0">
                <a:solidFill>
                  <a:srgbClr val="FFC000"/>
                </a:solidFill>
              </a:rPr>
              <a:t>5, je </a:t>
            </a:r>
            <a:r>
              <a:rPr lang="en-GB" sz="1200" dirty="0" err="1">
                <a:solidFill>
                  <a:srgbClr val="FFC000"/>
                </a:solidFill>
              </a:rPr>
              <a:t>recommanderais</a:t>
            </a:r>
            <a:r>
              <a:rPr lang="en-GB" sz="1200" dirty="0">
                <a:solidFill>
                  <a:srgbClr val="FFC000"/>
                </a:solidFill>
              </a:rPr>
              <a:t> </a:t>
            </a:r>
          </a:p>
          <a:p>
            <a:r>
              <a:rPr lang="en-GB" sz="1200" dirty="0">
                <a:solidFill>
                  <a:srgbClr val="FFC000"/>
                </a:solidFill>
              </a:rPr>
              <a:t>6, </a:t>
            </a:r>
            <a:r>
              <a:rPr lang="en-GB" sz="1200" dirty="0" err="1">
                <a:solidFill>
                  <a:srgbClr val="FFC000"/>
                </a:solidFill>
              </a:rPr>
              <a:t>j’aimerais</a:t>
            </a:r>
            <a:r>
              <a:rPr lang="en-GB" sz="1200" dirty="0">
                <a:solidFill>
                  <a:srgbClr val="FFC000"/>
                </a:solidFill>
              </a:rPr>
              <a:t> </a:t>
            </a:r>
            <a:r>
              <a:rPr lang="en-GB" sz="1200" dirty="0" err="1">
                <a:solidFill>
                  <a:srgbClr val="FFC000"/>
                </a:solidFill>
              </a:rPr>
              <a:t>habiter</a:t>
            </a:r>
            <a:r>
              <a:rPr lang="en-GB" sz="1200" dirty="0">
                <a:solidFill>
                  <a:srgbClr val="FFC000"/>
                </a:solidFill>
              </a:rPr>
              <a:t>  à</a:t>
            </a:r>
          </a:p>
          <a:p>
            <a:r>
              <a:rPr lang="en-GB" sz="1200" dirty="0">
                <a:solidFill>
                  <a:srgbClr val="FFC000"/>
                </a:solidFill>
              </a:rPr>
              <a:t>Je </a:t>
            </a:r>
            <a:r>
              <a:rPr lang="en-GB" sz="1200" dirty="0" err="1">
                <a:solidFill>
                  <a:srgbClr val="FFC000"/>
                </a:solidFill>
              </a:rPr>
              <a:t>voudrais</a:t>
            </a:r>
            <a:r>
              <a:rPr lang="en-GB" sz="1200" dirty="0">
                <a:solidFill>
                  <a:srgbClr val="FFC000"/>
                </a:solidFill>
              </a:rPr>
              <a:t> vivre à</a:t>
            </a:r>
          </a:p>
          <a:p>
            <a:r>
              <a:rPr lang="en-GB" sz="1200" dirty="0">
                <a:solidFill>
                  <a:srgbClr val="FFC000"/>
                </a:solidFill>
              </a:rPr>
              <a:t>*on </a:t>
            </a:r>
            <a:r>
              <a:rPr lang="en-GB" sz="1200" dirty="0" err="1">
                <a:solidFill>
                  <a:srgbClr val="FFC000"/>
                </a:solidFill>
              </a:rPr>
              <a:t>dit</a:t>
            </a:r>
            <a:r>
              <a:rPr lang="en-GB" sz="1200" dirty="0">
                <a:solidFill>
                  <a:srgbClr val="FFC000"/>
                </a:solidFill>
              </a:rPr>
              <a:t> que </a:t>
            </a:r>
            <a:r>
              <a:rPr lang="en-GB" sz="1200" dirty="0" err="1">
                <a:solidFill>
                  <a:srgbClr val="FFC000"/>
                </a:solidFill>
              </a:rPr>
              <a:t>c’est</a:t>
            </a:r>
            <a:r>
              <a:rPr lang="en-GB" sz="1200" dirty="0">
                <a:solidFill>
                  <a:srgbClr val="FFC000"/>
                </a:solidFill>
              </a:rPr>
              <a:t> … </a:t>
            </a:r>
            <a:r>
              <a:rPr lang="en-GB" sz="1200" dirty="0" err="1">
                <a:solidFill>
                  <a:srgbClr val="FFC000"/>
                </a:solidFill>
              </a:rPr>
              <a:t>mais</a:t>
            </a:r>
            <a:r>
              <a:rPr lang="en-GB" sz="1200" dirty="0">
                <a:solidFill>
                  <a:srgbClr val="FFC000"/>
                </a:solidFill>
              </a:rPr>
              <a:t> </a:t>
            </a:r>
            <a:r>
              <a:rPr lang="en-GB" sz="1200" dirty="0" err="1">
                <a:solidFill>
                  <a:srgbClr val="FFC000"/>
                </a:solidFill>
              </a:rPr>
              <a:t>c’est</a:t>
            </a:r>
            <a:r>
              <a:rPr lang="en-GB" sz="1200" dirty="0">
                <a:solidFill>
                  <a:srgbClr val="FFC000"/>
                </a:solidFill>
              </a:rPr>
              <a:t> …</a:t>
            </a:r>
          </a:p>
          <a:p>
            <a:r>
              <a:rPr lang="en-GB" sz="1200" dirty="0">
                <a:solidFill>
                  <a:srgbClr val="FF0000"/>
                </a:solidFill>
              </a:rPr>
              <a:t>2, Avant, </a:t>
            </a:r>
            <a:r>
              <a:rPr lang="en-GB" sz="1200" dirty="0" err="1">
                <a:solidFill>
                  <a:srgbClr val="FF0000"/>
                </a:solidFill>
              </a:rPr>
              <a:t>c’était</a:t>
            </a:r>
            <a:r>
              <a:rPr lang="en-GB" sz="1200" dirty="0">
                <a:solidFill>
                  <a:srgbClr val="FF0000"/>
                </a:solidFill>
              </a:rPr>
              <a:t> …</a:t>
            </a:r>
          </a:p>
          <a:p>
            <a:r>
              <a:rPr lang="en-GB" sz="1200" dirty="0">
                <a:solidFill>
                  <a:srgbClr val="FF0000"/>
                </a:solidFill>
              </a:rPr>
              <a:t>Ce </a:t>
            </a:r>
            <a:r>
              <a:rPr lang="en-GB" sz="1200" dirty="0" err="1">
                <a:solidFill>
                  <a:srgbClr val="FF0000"/>
                </a:solidFill>
              </a:rPr>
              <a:t>n’était</a:t>
            </a:r>
            <a:r>
              <a:rPr lang="en-GB" sz="1200" dirty="0">
                <a:solidFill>
                  <a:srgbClr val="FF0000"/>
                </a:solidFill>
              </a:rPr>
              <a:t> pas …</a:t>
            </a:r>
          </a:p>
          <a:p>
            <a:r>
              <a:rPr lang="en-GB" sz="1200" dirty="0" err="1">
                <a:solidFill>
                  <a:srgbClr val="FF0000"/>
                </a:solidFill>
              </a:rPr>
              <a:t>C’était</a:t>
            </a:r>
            <a:r>
              <a:rPr lang="en-GB" sz="1200" dirty="0">
                <a:solidFill>
                  <a:srgbClr val="FF0000"/>
                </a:solidFill>
              </a:rPr>
              <a:t> plus/</a:t>
            </a:r>
            <a:r>
              <a:rPr lang="en-GB" sz="1200" dirty="0" err="1">
                <a:solidFill>
                  <a:srgbClr val="FF0000"/>
                </a:solidFill>
              </a:rPr>
              <a:t>moins</a:t>
            </a:r>
            <a:r>
              <a:rPr lang="en-GB" sz="1200" dirty="0">
                <a:solidFill>
                  <a:srgbClr val="FF0000"/>
                </a:solidFill>
              </a:rPr>
              <a:t> …</a:t>
            </a:r>
          </a:p>
          <a:p>
            <a:r>
              <a:rPr lang="en-GB" sz="1200" dirty="0">
                <a:solidFill>
                  <a:srgbClr val="FF0000"/>
                </a:solidFill>
              </a:rPr>
              <a:t>4, </a:t>
            </a:r>
            <a:r>
              <a:rPr lang="en-GB" sz="1200" dirty="0" err="1">
                <a:solidFill>
                  <a:srgbClr val="FF0000"/>
                </a:solidFill>
              </a:rPr>
              <a:t>il</a:t>
            </a:r>
            <a:r>
              <a:rPr lang="en-GB" sz="1200" dirty="0">
                <a:solidFill>
                  <a:srgbClr val="FF0000"/>
                </a:solidFill>
              </a:rPr>
              <a:t> y </a:t>
            </a:r>
            <a:r>
              <a:rPr lang="en-GB" sz="1200" dirty="0" err="1">
                <a:solidFill>
                  <a:srgbClr val="FF0000"/>
                </a:solidFill>
              </a:rPr>
              <a:t>avait</a:t>
            </a:r>
            <a:r>
              <a:rPr lang="en-GB" sz="1200" dirty="0">
                <a:solidFill>
                  <a:srgbClr val="FF0000"/>
                </a:solidFill>
              </a:rPr>
              <a:t> plus de …</a:t>
            </a:r>
          </a:p>
          <a:p>
            <a:r>
              <a:rPr lang="en-GB" sz="1200" dirty="0">
                <a:solidFill>
                  <a:srgbClr val="FF0000"/>
                </a:solidFill>
              </a:rPr>
              <a:t>Il </a:t>
            </a:r>
            <a:r>
              <a:rPr lang="en-GB" sz="1200" dirty="0" err="1">
                <a:solidFill>
                  <a:srgbClr val="FF0000"/>
                </a:solidFill>
              </a:rPr>
              <a:t>n’y</a:t>
            </a:r>
            <a:r>
              <a:rPr lang="en-GB" sz="1200" dirty="0">
                <a:solidFill>
                  <a:srgbClr val="FF0000"/>
                </a:solidFill>
              </a:rPr>
              <a:t> </a:t>
            </a:r>
            <a:r>
              <a:rPr lang="en-GB" sz="1200" dirty="0" err="1">
                <a:solidFill>
                  <a:srgbClr val="FF0000"/>
                </a:solidFill>
              </a:rPr>
              <a:t>avait</a:t>
            </a:r>
            <a:r>
              <a:rPr lang="en-GB" sz="1200" dirty="0">
                <a:solidFill>
                  <a:srgbClr val="FF0000"/>
                </a:solidFill>
              </a:rPr>
              <a:t> pas de …</a:t>
            </a:r>
          </a:p>
          <a:p>
            <a:r>
              <a:rPr lang="en-GB" sz="1200" dirty="0">
                <a:solidFill>
                  <a:srgbClr val="FF0000"/>
                </a:solidFill>
              </a:rPr>
              <a:t>Il y </a:t>
            </a:r>
            <a:r>
              <a:rPr lang="en-GB" sz="1200" dirty="0" err="1">
                <a:solidFill>
                  <a:srgbClr val="FF0000"/>
                </a:solidFill>
              </a:rPr>
              <a:t>avait</a:t>
            </a:r>
            <a:r>
              <a:rPr lang="en-GB" sz="1200" dirty="0">
                <a:solidFill>
                  <a:srgbClr val="FF0000"/>
                </a:solidFill>
              </a:rPr>
              <a:t> un </a:t>
            </a:r>
            <a:r>
              <a:rPr lang="en-GB" sz="1200" dirty="0" err="1">
                <a:solidFill>
                  <a:srgbClr val="FF0000"/>
                </a:solidFill>
              </a:rPr>
              <a:t>manque</a:t>
            </a:r>
            <a:r>
              <a:rPr lang="en-GB" sz="1200" dirty="0">
                <a:solidFill>
                  <a:srgbClr val="FF0000"/>
                </a:solidFill>
              </a:rPr>
              <a:t> de …</a:t>
            </a:r>
          </a:p>
          <a:p>
            <a:r>
              <a:rPr lang="en-GB" sz="1200" dirty="0" err="1">
                <a:solidFill>
                  <a:srgbClr val="FF0000"/>
                </a:solidFill>
              </a:rPr>
              <a:t>Récemment</a:t>
            </a:r>
            <a:r>
              <a:rPr lang="en-GB" sz="1200" dirty="0">
                <a:solidFill>
                  <a:srgbClr val="FF0000"/>
                </a:solidFill>
              </a:rPr>
              <a:t>, on a fait </a:t>
            </a:r>
            <a:r>
              <a:rPr lang="en-GB" sz="1200" dirty="0" err="1">
                <a:solidFill>
                  <a:srgbClr val="FF0000"/>
                </a:solidFill>
              </a:rPr>
              <a:t>construire</a:t>
            </a:r>
            <a:endParaRPr lang="en-GB" sz="1200" dirty="0">
              <a:solidFill>
                <a:srgbClr val="FF0000"/>
              </a:solidFill>
            </a:endParaRPr>
          </a:p>
          <a:p>
            <a:r>
              <a:rPr lang="en-GB" sz="1200" dirty="0">
                <a:solidFill>
                  <a:srgbClr val="FF0000"/>
                </a:solidFill>
              </a:rPr>
              <a:t>9 à </a:t>
            </a:r>
            <a:r>
              <a:rPr lang="en-GB" sz="1200" dirty="0" err="1">
                <a:solidFill>
                  <a:srgbClr val="FF0000"/>
                </a:solidFill>
              </a:rPr>
              <a:t>l’avenir</a:t>
            </a:r>
            <a:r>
              <a:rPr lang="en-GB" sz="1200" dirty="0">
                <a:solidFill>
                  <a:srgbClr val="FF0000"/>
                </a:solidFill>
              </a:rPr>
              <a:t>, on </a:t>
            </a:r>
            <a:r>
              <a:rPr lang="en-GB" sz="1200" dirty="0" err="1">
                <a:solidFill>
                  <a:srgbClr val="FF0000"/>
                </a:solidFill>
              </a:rPr>
              <a:t>va</a:t>
            </a:r>
            <a:r>
              <a:rPr lang="en-GB" sz="1200" dirty="0">
                <a:solidFill>
                  <a:srgbClr val="FF0000"/>
                </a:solidFill>
              </a:rPr>
              <a:t> </a:t>
            </a:r>
            <a:r>
              <a:rPr lang="en-GB" sz="1200" dirty="0" err="1">
                <a:solidFill>
                  <a:srgbClr val="FF0000"/>
                </a:solidFill>
              </a:rPr>
              <a:t>améliorer</a:t>
            </a:r>
            <a:r>
              <a:rPr lang="en-GB" sz="1200" dirty="0">
                <a:solidFill>
                  <a:srgbClr val="FF0000"/>
                </a:solidFill>
              </a:rPr>
              <a:t> …</a:t>
            </a:r>
          </a:p>
          <a:p>
            <a:r>
              <a:rPr lang="en-GB" sz="1200" dirty="0">
                <a:solidFill>
                  <a:srgbClr val="FF0000"/>
                </a:solidFill>
              </a:rPr>
              <a:t>On </a:t>
            </a:r>
            <a:r>
              <a:rPr lang="en-GB" sz="1200" dirty="0" err="1">
                <a:solidFill>
                  <a:srgbClr val="FF0000"/>
                </a:solidFill>
              </a:rPr>
              <a:t>va</a:t>
            </a:r>
            <a:r>
              <a:rPr lang="en-GB" sz="1200" dirty="0">
                <a:solidFill>
                  <a:srgbClr val="FF0000"/>
                </a:solidFill>
              </a:rPr>
              <a:t> </a:t>
            </a:r>
            <a:r>
              <a:rPr lang="en-GB" sz="1200" dirty="0" err="1">
                <a:solidFill>
                  <a:srgbClr val="FF0000"/>
                </a:solidFill>
              </a:rPr>
              <a:t>ajouter</a:t>
            </a:r>
            <a:r>
              <a:rPr lang="en-GB" sz="1200" dirty="0">
                <a:solidFill>
                  <a:srgbClr val="FF0000"/>
                </a:solidFill>
              </a:rPr>
              <a:t> …</a:t>
            </a:r>
          </a:p>
          <a:p>
            <a:r>
              <a:rPr lang="en-GB" sz="1200" dirty="0">
                <a:solidFill>
                  <a:srgbClr val="FF0000"/>
                </a:solidFill>
              </a:rPr>
              <a:t>On </a:t>
            </a:r>
            <a:r>
              <a:rPr lang="en-GB" sz="1200" dirty="0" err="1">
                <a:solidFill>
                  <a:srgbClr val="FF0000"/>
                </a:solidFill>
              </a:rPr>
              <a:t>va</a:t>
            </a:r>
            <a:r>
              <a:rPr lang="en-GB" sz="1200" dirty="0">
                <a:solidFill>
                  <a:srgbClr val="FF0000"/>
                </a:solidFill>
              </a:rPr>
              <a:t> faire </a:t>
            </a:r>
            <a:r>
              <a:rPr lang="en-GB" sz="1200" dirty="0" err="1">
                <a:solidFill>
                  <a:srgbClr val="FF0000"/>
                </a:solidFill>
              </a:rPr>
              <a:t>construire</a:t>
            </a:r>
            <a:r>
              <a:rPr lang="en-GB" sz="1200" dirty="0">
                <a:solidFill>
                  <a:srgbClr val="FF0000"/>
                </a:solidFill>
              </a:rPr>
              <a:t> …</a:t>
            </a:r>
          </a:p>
          <a:p>
            <a:r>
              <a:rPr lang="en-GB" sz="1200" dirty="0">
                <a:solidFill>
                  <a:srgbClr val="FF0000"/>
                </a:solidFill>
              </a:rPr>
              <a:t>10, Bien que </a:t>
            </a:r>
            <a:r>
              <a:rPr lang="en-GB" sz="1200" dirty="0" err="1">
                <a:solidFill>
                  <a:srgbClr val="FF0000"/>
                </a:solidFill>
              </a:rPr>
              <a:t>ce</a:t>
            </a:r>
            <a:r>
              <a:rPr lang="en-GB" sz="1200" dirty="0">
                <a:solidFill>
                  <a:srgbClr val="FF0000"/>
                </a:solidFill>
              </a:rPr>
              <a:t> ne </a:t>
            </a:r>
            <a:r>
              <a:rPr lang="en-GB" sz="1200" dirty="0" err="1">
                <a:solidFill>
                  <a:srgbClr val="FF0000"/>
                </a:solidFill>
              </a:rPr>
              <a:t>soit</a:t>
            </a:r>
            <a:r>
              <a:rPr lang="en-GB" sz="1200" dirty="0">
                <a:solidFill>
                  <a:srgbClr val="FF0000"/>
                </a:solidFill>
              </a:rPr>
              <a:t> pas parfait, je </a:t>
            </a:r>
            <a:r>
              <a:rPr lang="en-GB" sz="1200" dirty="0" err="1">
                <a:solidFill>
                  <a:srgbClr val="FF0000"/>
                </a:solidFill>
              </a:rPr>
              <a:t>l’aime</a:t>
            </a:r>
            <a:r>
              <a:rPr lang="en-GB" sz="1200" dirty="0">
                <a:solidFill>
                  <a:srgbClr val="FF0000"/>
                </a:solidFill>
              </a:rPr>
              <a:t> </a:t>
            </a:r>
            <a:r>
              <a:rPr lang="en-GB" sz="1200" dirty="0" err="1">
                <a:solidFill>
                  <a:srgbClr val="FF0000"/>
                </a:solidFill>
              </a:rPr>
              <a:t>bien</a:t>
            </a:r>
            <a:endParaRPr lang="en-GB" sz="1200" dirty="0">
              <a:solidFill>
                <a:srgbClr val="FF0000"/>
              </a:solidFill>
            </a:endParaRPr>
          </a:p>
          <a:p>
            <a:r>
              <a:rPr lang="en-GB" sz="1200" dirty="0">
                <a:solidFill>
                  <a:srgbClr val="FF0000"/>
                </a:solidFill>
              </a:rPr>
              <a:t>Je ne </a:t>
            </a:r>
            <a:r>
              <a:rPr lang="en-GB" sz="1200" dirty="0" err="1">
                <a:solidFill>
                  <a:srgbClr val="FF0000"/>
                </a:solidFill>
              </a:rPr>
              <a:t>pense</a:t>
            </a:r>
            <a:r>
              <a:rPr lang="en-GB" sz="1200" dirty="0">
                <a:solidFill>
                  <a:srgbClr val="FF0000"/>
                </a:solidFill>
              </a:rPr>
              <a:t> pas que </a:t>
            </a:r>
            <a:r>
              <a:rPr lang="en-GB" sz="1200" dirty="0" err="1">
                <a:solidFill>
                  <a:srgbClr val="FF0000"/>
                </a:solidFill>
              </a:rPr>
              <a:t>j’aille</a:t>
            </a:r>
            <a:r>
              <a:rPr lang="en-GB" sz="1200" dirty="0">
                <a:solidFill>
                  <a:srgbClr val="FF0000"/>
                </a:solidFill>
              </a:rPr>
              <a:t> vivre </a:t>
            </a:r>
            <a:r>
              <a:rPr lang="en-GB" sz="1200" dirty="0" err="1">
                <a:solidFill>
                  <a:srgbClr val="FF0000"/>
                </a:solidFill>
              </a:rPr>
              <a:t>ici</a:t>
            </a:r>
            <a:r>
              <a:rPr lang="en-GB" sz="1200" dirty="0">
                <a:solidFill>
                  <a:srgbClr val="FF0000"/>
                </a:solidFill>
              </a:rPr>
              <a:t> </a:t>
            </a:r>
            <a:r>
              <a:rPr lang="en-GB" sz="1200" dirty="0" err="1">
                <a:solidFill>
                  <a:srgbClr val="FF0000"/>
                </a:solidFill>
              </a:rPr>
              <a:t>dans</a:t>
            </a:r>
            <a:r>
              <a:rPr lang="en-GB" sz="1200" dirty="0">
                <a:solidFill>
                  <a:srgbClr val="FF0000"/>
                </a:solidFill>
              </a:rPr>
              <a:t> le </a:t>
            </a:r>
            <a:r>
              <a:rPr lang="en-GB" sz="1200" dirty="0" err="1">
                <a:solidFill>
                  <a:srgbClr val="FF0000"/>
                </a:solidFill>
              </a:rPr>
              <a:t>futur</a:t>
            </a:r>
            <a:endParaRPr lang="en-GB" sz="1200" dirty="0">
              <a:solidFill>
                <a:srgbClr val="FF0000"/>
              </a:solidFill>
            </a:endParaRPr>
          </a:p>
          <a:p>
            <a:r>
              <a:rPr lang="en-GB" sz="1200" dirty="0" err="1">
                <a:solidFill>
                  <a:srgbClr val="FF0000"/>
                </a:solidFill>
              </a:rPr>
              <a:t>Autant</a:t>
            </a:r>
            <a:r>
              <a:rPr lang="en-GB" sz="1200" dirty="0">
                <a:solidFill>
                  <a:srgbClr val="FF0000"/>
                </a:solidFill>
              </a:rPr>
              <a:t> que je </a:t>
            </a:r>
            <a:r>
              <a:rPr lang="en-GB" sz="1200" dirty="0" err="1">
                <a:solidFill>
                  <a:srgbClr val="FF0000"/>
                </a:solidFill>
              </a:rPr>
              <a:t>sache</a:t>
            </a:r>
            <a:r>
              <a:rPr lang="en-GB" sz="1200" dirty="0">
                <a:solidFill>
                  <a:srgbClr val="FF0000"/>
                </a:solidFill>
              </a:rPr>
              <a:t>, </a:t>
            </a:r>
            <a:r>
              <a:rPr lang="en-GB" sz="1200" dirty="0" err="1">
                <a:solidFill>
                  <a:srgbClr val="FF0000"/>
                </a:solidFill>
              </a:rPr>
              <a:t>ce</a:t>
            </a:r>
            <a:r>
              <a:rPr lang="en-GB" sz="1200" dirty="0">
                <a:solidFill>
                  <a:srgbClr val="FF0000"/>
                </a:solidFill>
              </a:rPr>
              <a:t> </a:t>
            </a:r>
            <a:r>
              <a:rPr lang="en-GB" sz="1200" dirty="0" err="1">
                <a:solidFill>
                  <a:srgbClr val="FF0000"/>
                </a:solidFill>
              </a:rPr>
              <a:t>n’est</a:t>
            </a:r>
            <a:r>
              <a:rPr lang="en-GB" sz="1200" dirty="0">
                <a:solidFill>
                  <a:srgbClr val="FF0000"/>
                </a:solidFill>
              </a:rPr>
              <a:t> pas </a:t>
            </a:r>
            <a:r>
              <a:rPr lang="en-GB" sz="1200" dirty="0" err="1">
                <a:solidFill>
                  <a:srgbClr val="FF0000"/>
                </a:solidFill>
              </a:rPr>
              <a:t>idéal</a:t>
            </a:r>
            <a:r>
              <a:rPr lang="en-GB" sz="1200" dirty="0">
                <a:solidFill>
                  <a:srgbClr val="FF0000"/>
                </a:solidFill>
              </a:rPr>
              <a:t> pour …</a:t>
            </a:r>
          </a:p>
        </p:txBody>
      </p:sp>
      <p:sp>
        <p:nvSpPr>
          <p:cNvPr id="7" name="Rectangle 6"/>
          <p:cNvSpPr/>
          <p:nvPr/>
        </p:nvSpPr>
        <p:spPr>
          <a:xfrm>
            <a:off x="107576" y="3760631"/>
            <a:ext cx="2210621" cy="296214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GB" sz="1200" dirty="0">
                <a:solidFill>
                  <a:srgbClr val="FF0000"/>
                </a:solidFill>
              </a:rPr>
              <a:t>Pour </a:t>
            </a:r>
            <a:r>
              <a:rPr lang="en-GB" sz="1200" dirty="0" err="1">
                <a:solidFill>
                  <a:srgbClr val="FF0000"/>
                </a:solidFill>
              </a:rPr>
              <a:t>qu’on</a:t>
            </a:r>
            <a:r>
              <a:rPr lang="en-GB" sz="1200" dirty="0">
                <a:solidFill>
                  <a:srgbClr val="FF0000"/>
                </a:solidFill>
              </a:rPr>
              <a:t> </a:t>
            </a:r>
            <a:r>
              <a:rPr lang="en-GB" sz="1200" dirty="0" err="1">
                <a:solidFill>
                  <a:srgbClr val="FF0000"/>
                </a:solidFill>
              </a:rPr>
              <a:t>puisse</a:t>
            </a:r>
            <a:r>
              <a:rPr lang="en-GB" sz="1200" dirty="0">
                <a:solidFill>
                  <a:srgbClr val="FF0000"/>
                </a:solidFill>
              </a:rPr>
              <a:t> </a:t>
            </a:r>
            <a:r>
              <a:rPr lang="en-GB" sz="1200" dirty="0" err="1">
                <a:solidFill>
                  <a:srgbClr val="FF0000"/>
                </a:solidFill>
              </a:rPr>
              <a:t>améliorer</a:t>
            </a:r>
            <a:r>
              <a:rPr lang="en-GB" sz="1200" dirty="0">
                <a:solidFill>
                  <a:srgbClr val="FF0000"/>
                </a:solidFill>
              </a:rPr>
              <a:t> la </a:t>
            </a:r>
            <a:r>
              <a:rPr lang="en-GB" sz="1200" dirty="0" err="1">
                <a:solidFill>
                  <a:srgbClr val="FF0000"/>
                </a:solidFill>
              </a:rPr>
              <a:t>ville</a:t>
            </a:r>
            <a:r>
              <a:rPr lang="en-GB" sz="1200" dirty="0">
                <a:solidFill>
                  <a:srgbClr val="FF0000"/>
                </a:solidFill>
              </a:rPr>
              <a:t>, </a:t>
            </a:r>
            <a:r>
              <a:rPr lang="en-GB" sz="1200" dirty="0" err="1">
                <a:solidFill>
                  <a:srgbClr val="FF0000"/>
                </a:solidFill>
              </a:rPr>
              <a:t>il</a:t>
            </a:r>
            <a:r>
              <a:rPr lang="en-GB" sz="1200" dirty="0">
                <a:solidFill>
                  <a:srgbClr val="FF0000"/>
                </a:solidFill>
              </a:rPr>
              <a:t> </a:t>
            </a:r>
            <a:r>
              <a:rPr lang="en-GB" sz="1200" dirty="0" err="1">
                <a:solidFill>
                  <a:srgbClr val="FF0000"/>
                </a:solidFill>
              </a:rPr>
              <a:t>faut</a:t>
            </a:r>
            <a:r>
              <a:rPr lang="en-GB" sz="1200" dirty="0">
                <a:solidFill>
                  <a:srgbClr val="FF0000"/>
                </a:solidFill>
              </a:rPr>
              <a:t> </a:t>
            </a:r>
            <a:r>
              <a:rPr lang="en-GB" sz="1200" dirty="0" err="1">
                <a:solidFill>
                  <a:srgbClr val="FF0000"/>
                </a:solidFill>
              </a:rPr>
              <a:t>ajouter</a:t>
            </a:r>
            <a:r>
              <a:rPr lang="en-GB" sz="1200" dirty="0">
                <a:solidFill>
                  <a:srgbClr val="FF0000"/>
                </a:solidFill>
              </a:rPr>
              <a:t> plus de … et </a:t>
            </a:r>
            <a:r>
              <a:rPr lang="en-GB" sz="1200" dirty="0" err="1">
                <a:solidFill>
                  <a:srgbClr val="FF0000"/>
                </a:solidFill>
              </a:rPr>
              <a:t>attirer</a:t>
            </a:r>
            <a:r>
              <a:rPr lang="en-GB" sz="1200" dirty="0">
                <a:solidFill>
                  <a:srgbClr val="FF0000"/>
                </a:solidFill>
              </a:rPr>
              <a:t> …</a:t>
            </a:r>
          </a:p>
          <a:p>
            <a:r>
              <a:rPr lang="en-GB" sz="1200" dirty="0">
                <a:solidFill>
                  <a:srgbClr val="FF0000"/>
                </a:solidFill>
              </a:rPr>
              <a:t>Je </a:t>
            </a:r>
            <a:r>
              <a:rPr lang="en-GB" sz="1200" dirty="0" err="1">
                <a:solidFill>
                  <a:srgbClr val="FF0000"/>
                </a:solidFill>
              </a:rPr>
              <a:t>recommanderais</a:t>
            </a:r>
            <a:r>
              <a:rPr lang="en-GB" sz="1200" dirty="0">
                <a:solidFill>
                  <a:srgbClr val="FF0000"/>
                </a:solidFill>
              </a:rPr>
              <a:t> surtout … </a:t>
            </a:r>
            <a:r>
              <a:rPr lang="en-GB" sz="1200" dirty="0" err="1">
                <a:solidFill>
                  <a:srgbClr val="FF0000"/>
                </a:solidFill>
              </a:rPr>
              <a:t>puisque</a:t>
            </a:r>
            <a:r>
              <a:rPr lang="en-GB" sz="1200" dirty="0">
                <a:solidFill>
                  <a:srgbClr val="FF0000"/>
                </a:solidFill>
              </a:rPr>
              <a:t> </a:t>
            </a:r>
            <a:r>
              <a:rPr lang="en-GB" sz="1200" dirty="0" err="1">
                <a:solidFill>
                  <a:srgbClr val="FF0000"/>
                </a:solidFill>
              </a:rPr>
              <a:t>c’est</a:t>
            </a:r>
            <a:r>
              <a:rPr lang="en-GB" sz="1200" dirty="0">
                <a:solidFill>
                  <a:srgbClr val="FF0000"/>
                </a:solidFill>
              </a:rPr>
              <a:t> …</a:t>
            </a:r>
          </a:p>
          <a:p>
            <a:r>
              <a:rPr lang="en-GB" sz="1200" dirty="0">
                <a:solidFill>
                  <a:srgbClr val="FF0000"/>
                </a:solidFill>
              </a:rPr>
              <a:t>Bien </a:t>
            </a:r>
            <a:r>
              <a:rPr lang="en-GB" sz="1200" dirty="0" err="1">
                <a:solidFill>
                  <a:srgbClr val="FF0000"/>
                </a:solidFill>
              </a:rPr>
              <a:t>qu’on</a:t>
            </a:r>
            <a:r>
              <a:rPr lang="en-GB" sz="1200" dirty="0">
                <a:solidFill>
                  <a:srgbClr val="FF0000"/>
                </a:solidFill>
              </a:rPr>
              <a:t> ne </a:t>
            </a:r>
            <a:r>
              <a:rPr lang="en-GB" sz="1200" dirty="0" err="1">
                <a:solidFill>
                  <a:srgbClr val="FF0000"/>
                </a:solidFill>
              </a:rPr>
              <a:t>puisse</a:t>
            </a:r>
            <a:r>
              <a:rPr lang="en-GB" sz="1200" dirty="0">
                <a:solidFill>
                  <a:srgbClr val="FF0000"/>
                </a:solidFill>
              </a:rPr>
              <a:t> pas dire que </a:t>
            </a:r>
            <a:r>
              <a:rPr lang="en-GB" sz="1200" dirty="0" err="1">
                <a:solidFill>
                  <a:srgbClr val="FF0000"/>
                </a:solidFill>
              </a:rPr>
              <a:t>c’est</a:t>
            </a:r>
            <a:r>
              <a:rPr lang="en-GB" sz="1200" dirty="0">
                <a:solidFill>
                  <a:srgbClr val="FF0000"/>
                </a:solidFill>
              </a:rPr>
              <a:t> parfait, je </a:t>
            </a:r>
            <a:r>
              <a:rPr lang="en-GB" sz="1200" dirty="0" err="1">
                <a:solidFill>
                  <a:srgbClr val="FF0000"/>
                </a:solidFill>
              </a:rPr>
              <a:t>l’aime</a:t>
            </a:r>
            <a:r>
              <a:rPr lang="en-GB" sz="1200" dirty="0">
                <a:solidFill>
                  <a:srgbClr val="FF0000"/>
                </a:solidFill>
              </a:rPr>
              <a:t> </a:t>
            </a:r>
            <a:r>
              <a:rPr lang="en-GB" sz="1200" dirty="0" err="1">
                <a:solidFill>
                  <a:srgbClr val="FF0000"/>
                </a:solidFill>
              </a:rPr>
              <a:t>bien</a:t>
            </a:r>
            <a:endParaRPr lang="en-GB" sz="1200" dirty="0">
              <a:solidFill>
                <a:srgbClr val="FF0000"/>
              </a:solidFill>
            </a:endParaRPr>
          </a:p>
          <a:p>
            <a:r>
              <a:rPr lang="en-GB" sz="1200" dirty="0">
                <a:solidFill>
                  <a:srgbClr val="FF0000"/>
                </a:solidFill>
              </a:rPr>
              <a:t>Si je </a:t>
            </a:r>
            <a:r>
              <a:rPr lang="en-GB" sz="1200" dirty="0" err="1">
                <a:solidFill>
                  <a:srgbClr val="FF0000"/>
                </a:solidFill>
              </a:rPr>
              <a:t>pouvais</a:t>
            </a:r>
            <a:r>
              <a:rPr lang="en-GB" sz="1200" dirty="0">
                <a:solidFill>
                  <a:srgbClr val="FF0000"/>
                </a:solidFill>
              </a:rPr>
              <a:t> changer ma </a:t>
            </a:r>
            <a:r>
              <a:rPr lang="en-GB" sz="1200" dirty="0" err="1">
                <a:solidFill>
                  <a:srgbClr val="FF0000"/>
                </a:solidFill>
              </a:rPr>
              <a:t>région</a:t>
            </a:r>
            <a:r>
              <a:rPr lang="en-GB" sz="1200" dirty="0">
                <a:solidFill>
                  <a:srgbClr val="FF0000"/>
                </a:solidFill>
              </a:rPr>
              <a:t>, </a:t>
            </a:r>
            <a:r>
              <a:rPr lang="en-GB" sz="1200" dirty="0" err="1">
                <a:solidFill>
                  <a:srgbClr val="FF0000"/>
                </a:solidFill>
              </a:rPr>
              <a:t>j’améliorerais</a:t>
            </a:r>
            <a:r>
              <a:rPr lang="en-GB" sz="1200" dirty="0">
                <a:solidFill>
                  <a:srgbClr val="FF0000"/>
                </a:solidFill>
              </a:rPr>
              <a:t> … et </a:t>
            </a:r>
            <a:r>
              <a:rPr lang="en-GB" sz="1200" dirty="0" err="1">
                <a:solidFill>
                  <a:srgbClr val="FF0000"/>
                </a:solidFill>
              </a:rPr>
              <a:t>j’investirais</a:t>
            </a:r>
            <a:r>
              <a:rPr lang="en-GB" sz="1200" dirty="0">
                <a:solidFill>
                  <a:srgbClr val="FF0000"/>
                </a:solidFill>
              </a:rPr>
              <a:t> </a:t>
            </a:r>
            <a:r>
              <a:rPr lang="en-GB" sz="1200" dirty="0" err="1">
                <a:solidFill>
                  <a:srgbClr val="FF0000"/>
                </a:solidFill>
              </a:rPr>
              <a:t>dans</a:t>
            </a:r>
            <a:r>
              <a:rPr lang="en-GB" sz="1200" dirty="0">
                <a:solidFill>
                  <a:srgbClr val="FF0000"/>
                </a:solidFill>
              </a:rPr>
              <a:t> …</a:t>
            </a:r>
          </a:p>
          <a:p>
            <a:r>
              <a:rPr lang="en-GB" sz="1200" dirty="0">
                <a:solidFill>
                  <a:srgbClr val="FF0000"/>
                </a:solidFill>
              </a:rPr>
              <a:t>Il </a:t>
            </a:r>
            <a:r>
              <a:rPr lang="en-GB" sz="1200" dirty="0" err="1">
                <a:solidFill>
                  <a:srgbClr val="FF0000"/>
                </a:solidFill>
              </a:rPr>
              <a:t>faut</a:t>
            </a:r>
            <a:r>
              <a:rPr lang="en-GB" sz="1200" dirty="0">
                <a:solidFill>
                  <a:srgbClr val="FF0000"/>
                </a:solidFill>
              </a:rPr>
              <a:t> </a:t>
            </a:r>
            <a:r>
              <a:rPr lang="en-GB" sz="1200" dirty="0" err="1">
                <a:solidFill>
                  <a:srgbClr val="FF0000"/>
                </a:solidFill>
              </a:rPr>
              <a:t>qu’on</a:t>
            </a:r>
            <a:r>
              <a:rPr lang="en-GB" sz="1200" dirty="0">
                <a:solidFill>
                  <a:srgbClr val="FF0000"/>
                </a:solidFill>
              </a:rPr>
              <a:t> </a:t>
            </a:r>
            <a:r>
              <a:rPr lang="en-GB" sz="1200" dirty="0" err="1">
                <a:solidFill>
                  <a:srgbClr val="FF0000"/>
                </a:solidFill>
              </a:rPr>
              <a:t>fasse</a:t>
            </a:r>
            <a:r>
              <a:rPr lang="en-GB" sz="1200" dirty="0">
                <a:solidFill>
                  <a:srgbClr val="FF0000"/>
                </a:solidFill>
              </a:rPr>
              <a:t> </a:t>
            </a:r>
            <a:r>
              <a:rPr lang="en-GB" sz="1200" dirty="0" err="1">
                <a:solidFill>
                  <a:srgbClr val="FF0000"/>
                </a:solidFill>
              </a:rPr>
              <a:t>quelque</a:t>
            </a:r>
            <a:r>
              <a:rPr lang="en-GB" sz="1200" dirty="0">
                <a:solidFill>
                  <a:srgbClr val="FF0000"/>
                </a:solidFill>
              </a:rPr>
              <a:t> chose pour </a:t>
            </a:r>
            <a:r>
              <a:rPr lang="en-GB" sz="1200" dirty="0" err="1">
                <a:solidFill>
                  <a:srgbClr val="FF0000"/>
                </a:solidFill>
              </a:rPr>
              <a:t>résoudre</a:t>
            </a:r>
            <a:r>
              <a:rPr lang="en-GB" sz="1200" dirty="0">
                <a:solidFill>
                  <a:srgbClr val="FF0000"/>
                </a:solidFill>
              </a:rPr>
              <a:t> le </a:t>
            </a:r>
            <a:r>
              <a:rPr lang="en-GB" sz="1200" dirty="0" err="1">
                <a:solidFill>
                  <a:srgbClr val="FF0000"/>
                </a:solidFill>
              </a:rPr>
              <a:t>problème</a:t>
            </a:r>
            <a:r>
              <a:rPr lang="en-GB" sz="1200" dirty="0">
                <a:solidFill>
                  <a:srgbClr val="FF0000"/>
                </a:solidFill>
              </a:rPr>
              <a:t> avec …</a:t>
            </a:r>
          </a:p>
          <a:p>
            <a:r>
              <a:rPr lang="en-GB" sz="1200" dirty="0">
                <a:solidFill>
                  <a:srgbClr val="FF0000"/>
                </a:solidFill>
              </a:rPr>
              <a:t>Je </a:t>
            </a:r>
            <a:r>
              <a:rPr lang="en-GB" sz="1200" dirty="0" err="1">
                <a:solidFill>
                  <a:srgbClr val="FF0000"/>
                </a:solidFill>
              </a:rPr>
              <a:t>m’ennuyais</a:t>
            </a:r>
            <a:r>
              <a:rPr lang="en-GB" sz="1200" dirty="0">
                <a:solidFill>
                  <a:srgbClr val="FF0000"/>
                </a:solidFill>
              </a:rPr>
              <a:t> </a:t>
            </a:r>
            <a:r>
              <a:rPr lang="en-GB" sz="1200" dirty="0" err="1">
                <a:solidFill>
                  <a:srgbClr val="FF0000"/>
                </a:solidFill>
              </a:rPr>
              <a:t>dans</a:t>
            </a:r>
            <a:r>
              <a:rPr lang="en-GB" sz="1200" dirty="0">
                <a:solidFill>
                  <a:srgbClr val="FF0000"/>
                </a:solidFill>
              </a:rPr>
              <a:t> la </a:t>
            </a:r>
            <a:r>
              <a:rPr lang="en-GB" sz="1200" dirty="0" err="1">
                <a:solidFill>
                  <a:srgbClr val="FF0000"/>
                </a:solidFill>
              </a:rPr>
              <a:t>ville</a:t>
            </a:r>
            <a:r>
              <a:rPr lang="en-GB" sz="1200" dirty="0">
                <a:solidFill>
                  <a:srgbClr val="FF0000"/>
                </a:solidFill>
              </a:rPr>
              <a:t>, </a:t>
            </a:r>
            <a:r>
              <a:rPr lang="en-GB" sz="1200" dirty="0" err="1">
                <a:solidFill>
                  <a:srgbClr val="FF0000"/>
                </a:solidFill>
              </a:rPr>
              <a:t>alors</a:t>
            </a:r>
            <a:r>
              <a:rPr lang="en-GB" sz="1200" dirty="0">
                <a:solidFill>
                  <a:srgbClr val="FF0000"/>
                </a:solidFill>
              </a:rPr>
              <a:t> </a:t>
            </a:r>
            <a:r>
              <a:rPr lang="en-GB" sz="1200" dirty="0" err="1">
                <a:solidFill>
                  <a:srgbClr val="FF0000"/>
                </a:solidFill>
              </a:rPr>
              <a:t>j’aurais</a:t>
            </a:r>
            <a:r>
              <a:rPr lang="en-GB" sz="1200" dirty="0">
                <a:solidFill>
                  <a:srgbClr val="FF0000"/>
                </a:solidFill>
              </a:rPr>
              <a:t> </a:t>
            </a:r>
            <a:r>
              <a:rPr lang="en-GB" sz="1200" dirty="0" err="1">
                <a:solidFill>
                  <a:srgbClr val="FF0000"/>
                </a:solidFill>
              </a:rPr>
              <a:t>aimé</a:t>
            </a:r>
            <a:r>
              <a:rPr lang="en-GB" sz="1200" dirty="0">
                <a:solidFill>
                  <a:srgbClr val="FF0000"/>
                </a:solidFill>
              </a:rPr>
              <a:t> </a:t>
            </a:r>
            <a:r>
              <a:rPr lang="en-GB" sz="1200" dirty="0" err="1">
                <a:solidFill>
                  <a:srgbClr val="FF0000"/>
                </a:solidFill>
              </a:rPr>
              <a:t>aller</a:t>
            </a:r>
            <a:r>
              <a:rPr lang="en-GB" sz="1200" dirty="0">
                <a:solidFill>
                  <a:srgbClr val="FF0000"/>
                </a:solidFill>
              </a:rPr>
              <a:t> … au lieu</a:t>
            </a:r>
          </a:p>
        </p:txBody>
      </p:sp>
      <p:sp>
        <p:nvSpPr>
          <p:cNvPr id="13" name="Rectangle 12"/>
          <p:cNvSpPr/>
          <p:nvPr/>
        </p:nvSpPr>
        <p:spPr>
          <a:xfrm>
            <a:off x="4912656" y="165278"/>
            <a:ext cx="2338150" cy="6415826"/>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r>
              <a:rPr lang="en-GB" sz="1200" b="1" u="sng" dirty="0"/>
              <a:t>Describing</a:t>
            </a:r>
          </a:p>
          <a:p>
            <a:r>
              <a:rPr lang="en-GB" sz="1200" dirty="0">
                <a:solidFill>
                  <a:srgbClr val="00B050"/>
                </a:solidFill>
              </a:rPr>
              <a:t>1, I live/we live/we live in</a:t>
            </a:r>
          </a:p>
          <a:p>
            <a:endParaRPr lang="en-GB" sz="1200" dirty="0">
              <a:solidFill>
                <a:srgbClr val="00B050"/>
              </a:solidFill>
            </a:endParaRPr>
          </a:p>
          <a:p>
            <a:r>
              <a:rPr lang="en-GB" sz="1200" dirty="0">
                <a:solidFill>
                  <a:srgbClr val="00B050"/>
                </a:solidFill>
              </a:rPr>
              <a:t>My family and I live in</a:t>
            </a:r>
          </a:p>
          <a:p>
            <a:r>
              <a:rPr lang="en-GB" sz="1200" dirty="0">
                <a:solidFill>
                  <a:srgbClr val="00B050"/>
                </a:solidFill>
              </a:rPr>
              <a:t>2, 	</a:t>
            </a:r>
          </a:p>
          <a:p>
            <a:r>
              <a:rPr lang="en-GB" sz="1200" dirty="0">
                <a:solidFill>
                  <a:srgbClr val="00B050"/>
                </a:solidFill>
              </a:rPr>
              <a:t>3, it’s located in</a:t>
            </a:r>
          </a:p>
          <a:p>
            <a:r>
              <a:rPr lang="en-GB" sz="1200" dirty="0">
                <a:solidFill>
                  <a:srgbClr val="00B050"/>
                </a:solidFill>
              </a:rPr>
              <a:t>4, there is/are</a:t>
            </a:r>
          </a:p>
          <a:p>
            <a:r>
              <a:rPr lang="en-GB" sz="1200" dirty="0">
                <a:solidFill>
                  <a:srgbClr val="00B050"/>
                </a:solidFill>
              </a:rPr>
              <a:t>There isn’t/there aren’t</a:t>
            </a:r>
          </a:p>
          <a:p>
            <a:r>
              <a:rPr lang="en-GB" sz="1200" dirty="0">
                <a:solidFill>
                  <a:srgbClr val="00B050"/>
                </a:solidFill>
              </a:rPr>
              <a:t>5, you can</a:t>
            </a:r>
          </a:p>
          <a:p>
            <a:r>
              <a:rPr lang="en-GB" sz="1200" dirty="0">
                <a:solidFill>
                  <a:srgbClr val="00B050"/>
                </a:solidFill>
              </a:rPr>
              <a:t>You can’t</a:t>
            </a:r>
          </a:p>
          <a:p>
            <a:r>
              <a:rPr lang="en-GB" sz="1200" dirty="0">
                <a:solidFill>
                  <a:srgbClr val="FFC000"/>
                </a:solidFill>
              </a:rPr>
              <a:t>4, there’s no</a:t>
            </a:r>
          </a:p>
          <a:p>
            <a:r>
              <a:rPr lang="en-GB" sz="1200" dirty="0">
                <a:solidFill>
                  <a:srgbClr val="FFC000"/>
                </a:solidFill>
              </a:rPr>
              <a:t>There’s only</a:t>
            </a:r>
          </a:p>
          <a:p>
            <a:r>
              <a:rPr lang="en-GB" sz="1200" dirty="0">
                <a:solidFill>
                  <a:srgbClr val="FFC000"/>
                </a:solidFill>
              </a:rPr>
              <a:t>There’s no longer </a:t>
            </a:r>
          </a:p>
          <a:p>
            <a:r>
              <a:rPr lang="en-GB" sz="1200" dirty="0">
                <a:solidFill>
                  <a:srgbClr val="FFC000"/>
                </a:solidFill>
              </a:rPr>
              <a:t>There’s neither… nor …</a:t>
            </a:r>
          </a:p>
          <a:p>
            <a:r>
              <a:rPr lang="en-GB" sz="1200" dirty="0">
                <a:solidFill>
                  <a:srgbClr val="FFC000"/>
                </a:solidFill>
              </a:rPr>
              <a:t>5, I’d recommend</a:t>
            </a:r>
          </a:p>
          <a:p>
            <a:r>
              <a:rPr lang="en-GB" sz="1200" dirty="0">
                <a:solidFill>
                  <a:srgbClr val="FFC000"/>
                </a:solidFill>
              </a:rPr>
              <a:t>6, I’d like to live in </a:t>
            </a:r>
          </a:p>
          <a:p>
            <a:r>
              <a:rPr lang="en-GB" sz="1200" dirty="0">
                <a:solidFill>
                  <a:srgbClr val="FFC000"/>
                </a:solidFill>
              </a:rPr>
              <a:t>I’d like to live in </a:t>
            </a:r>
          </a:p>
          <a:p>
            <a:r>
              <a:rPr lang="en-GB" sz="1200" dirty="0">
                <a:solidFill>
                  <a:srgbClr val="FFC000"/>
                </a:solidFill>
              </a:rPr>
              <a:t>People say it’s … but it’s …</a:t>
            </a:r>
          </a:p>
          <a:p>
            <a:r>
              <a:rPr lang="en-GB" sz="1200" dirty="0">
                <a:solidFill>
                  <a:srgbClr val="FF0000"/>
                </a:solidFill>
              </a:rPr>
              <a:t>2, before, it was …</a:t>
            </a:r>
          </a:p>
          <a:p>
            <a:r>
              <a:rPr lang="en-GB" sz="1200" dirty="0">
                <a:solidFill>
                  <a:srgbClr val="FF0000"/>
                </a:solidFill>
              </a:rPr>
              <a:t>It wasn’t …</a:t>
            </a:r>
          </a:p>
          <a:p>
            <a:r>
              <a:rPr lang="en-GB" sz="1200" dirty="0">
                <a:solidFill>
                  <a:srgbClr val="FF0000"/>
                </a:solidFill>
              </a:rPr>
              <a:t>It was more/less …</a:t>
            </a:r>
          </a:p>
          <a:p>
            <a:r>
              <a:rPr lang="en-GB" sz="1200" dirty="0">
                <a:solidFill>
                  <a:srgbClr val="FF0000"/>
                </a:solidFill>
              </a:rPr>
              <a:t>4, there was more …</a:t>
            </a:r>
          </a:p>
          <a:p>
            <a:r>
              <a:rPr lang="en-GB" sz="1200" dirty="0">
                <a:solidFill>
                  <a:srgbClr val="FF0000"/>
                </a:solidFill>
              </a:rPr>
              <a:t>There wasn’t …</a:t>
            </a:r>
          </a:p>
          <a:p>
            <a:r>
              <a:rPr lang="en-GB" sz="1200" dirty="0">
                <a:solidFill>
                  <a:srgbClr val="FF0000"/>
                </a:solidFill>
              </a:rPr>
              <a:t>There was a lack of …</a:t>
            </a:r>
          </a:p>
          <a:p>
            <a:r>
              <a:rPr lang="en-GB" sz="1200" dirty="0">
                <a:solidFill>
                  <a:srgbClr val="FF0000"/>
                </a:solidFill>
              </a:rPr>
              <a:t>Recently, we’ve built </a:t>
            </a:r>
          </a:p>
          <a:p>
            <a:r>
              <a:rPr lang="en-GB" sz="1200" dirty="0">
                <a:solidFill>
                  <a:srgbClr val="FF0000"/>
                </a:solidFill>
              </a:rPr>
              <a:t>9, in the future, we’re going to improve …</a:t>
            </a:r>
          </a:p>
          <a:p>
            <a:r>
              <a:rPr lang="en-GB" sz="1200" dirty="0">
                <a:solidFill>
                  <a:srgbClr val="FF0000"/>
                </a:solidFill>
              </a:rPr>
              <a:t>We’re going to add</a:t>
            </a:r>
          </a:p>
          <a:p>
            <a:r>
              <a:rPr lang="en-GB" sz="1200" dirty="0">
                <a:solidFill>
                  <a:srgbClr val="FF0000"/>
                </a:solidFill>
              </a:rPr>
              <a:t>We’re going to have … built</a:t>
            </a:r>
          </a:p>
          <a:p>
            <a:r>
              <a:rPr lang="en-GB" sz="1200" dirty="0">
                <a:solidFill>
                  <a:srgbClr val="FF0000"/>
                </a:solidFill>
              </a:rPr>
              <a:t>10, although it’s not perfect, I like it a lot</a:t>
            </a:r>
          </a:p>
          <a:p>
            <a:r>
              <a:rPr lang="en-GB" sz="1200" dirty="0">
                <a:solidFill>
                  <a:srgbClr val="FF0000"/>
                </a:solidFill>
              </a:rPr>
              <a:t>I don’t think I’m going to live here in the future</a:t>
            </a:r>
          </a:p>
          <a:p>
            <a:r>
              <a:rPr lang="en-GB" sz="1200" dirty="0">
                <a:solidFill>
                  <a:srgbClr val="FF0000"/>
                </a:solidFill>
              </a:rPr>
              <a:t>As far as I know, it’s not ideal for …</a:t>
            </a:r>
          </a:p>
        </p:txBody>
      </p:sp>
    </p:spTree>
    <p:extLst>
      <p:ext uri="{BB962C8B-B14F-4D97-AF65-F5344CB8AC3E}">
        <p14:creationId xmlns:p14="http://schemas.microsoft.com/office/powerpoint/2010/main" val="36992774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8257" y="188258"/>
            <a:ext cx="2837329" cy="32273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400" b="1" u="sng" dirty="0"/>
              <a:t>Key verbs practice – try with recall </a:t>
            </a:r>
          </a:p>
        </p:txBody>
      </p:sp>
      <p:graphicFrame>
        <p:nvGraphicFramePr>
          <p:cNvPr id="3" name="Table 2"/>
          <p:cNvGraphicFramePr>
            <a:graphicFrameLocks noGrp="1"/>
          </p:cNvGraphicFramePr>
          <p:nvPr/>
        </p:nvGraphicFramePr>
        <p:xfrm>
          <a:off x="188257" y="612090"/>
          <a:ext cx="3750236" cy="3048000"/>
        </p:xfrm>
        <a:graphic>
          <a:graphicData uri="http://schemas.openxmlformats.org/drawingml/2006/table">
            <a:tbl>
              <a:tblPr firstRow="1" bandRow="1">
                <a:tableStyleId>{5940675A-B579-460E-94D1-54222C63F5DA}</a:tableStyleId>
              </a:tblPr>
              <a:tblGrid>
                <a:gridCol w="1875118">
                  <a:extLst>
                    <a:ext uri="{9D8B030D-6E8A-4147-A177-3AD203B41FA5}">
                      <a16:colId xmlns:a16="http://schemas.microsoft.com/office/drawing/2014/main" val="20000"/>
                    </a:ext>
                  </a:extLst>
                </a:gridCol>
                <a:gridCol w="1875118">
                  <a:extLst>
                    <a:ext uri="{9D8B030D-6E8A-4147-A177-3AD203B41FA5}">
                      <a16:colId xmlns:a16="http://schemas.microsoft.com/office/drawing/2014/main" val="20001"/>
                    </a:ext>
                  </a:extLst>
                </a:gridCol>
              </a:tblGrid>
              <a:tr h="258831">
                <a:tc>
                  <a:txBody>
                    <a:bodyPr/>
                    <a:lstStyle/>
                    <a:p>
                      <a:r>
                        <a:rPr lang="en-GB" sz="1400" dirty="0"/>
                        <a:t>I live</a:t>
                      </a:r>
                    </a:p>
                  </a:txBody>
                  <a:tcPr/>
                </a:tc>
                <a:tc>
                  <a:txBody>
                    <a:bodyPr/>
                    <a:lstStyle/>
                    <a:p>
                      <a:endParaRPr lang="en-GB" sz="1400"/>
                    </a:p>
                  </a:txBody>
                  <a:tcPr/>
                </a:tc>
                <a:extLst>
                  <a:ext uri="{0D108BD9-81ED-4DB2-BD59-A6C34878D82A}">
                    <a16:rowId xmlns:a16="http://schemas.microsoft.com/office/drawing/2014/main" val="10000"/>
                  </a:ext>
                </a:extLst>
              </a:tr>
              <a:tr h="258831">
                <a:tc>
                  <a:txBody>
                    <a:bodyPr/>
                    <a:lstStyle/>
                    <a:p>
                      <a:r>
                        <a:rPr lang="en-GB" sz="1400" dirty="0"/>
                        <a:t>It is</a:t>
                      </a:r>
                    </a:p>
                  </a:txBody>
                  <a:tcPr/>
                </a:tc>
                <a:tc>
                  <a:txBody>
                    <a:bodyPr/>
                    <a:lstStyle/>
                    <a:p>
                      <a:endParaRPr lang="en-GB" sz="1400"/>
                    </a:p>
                  </a:txBody>
                  <a:tcPr/>
                </a:tc>
                <a:extLst>
                  <a:ext uri="{0D108BD9-81ED-4DB2-BD59-A6C34878D82A}">
                    <a16:rowId xmlns:a16="http://schemas.microsoft.com/office/drawing/2014/main" val="10001"/>
                  </a:ext>
                </a:extLst>
              </a:tr>
              <a:tr h="258831">
                <a:tc>
                  <a:txBody>
                    <a:bodyPr/>
                    <a:lstStyle/>
                    <a:p>
                      <a:r>
                        <a:rPr lang="en-GB" sz="1400" dirty="0"/>
                        <a:t>There is/are</a:t>
                      </a:r>
                    </a:p>
                  </a:txBody>
                  <a:tcPr/>
                </a:tc>
                <a:tc>
                  <a:txBody>
                    <a:bodyPr/>
                    <a:lstStyle/>
                    <a:p>
                      <a:endParaRPr lang="en-GB" sz="1400"/>
                    </a:p>
                  </a:txBody>
                  <a:tcPr/>
                </a:tc>
                <a:extLst>
                  <a:ext uri="{0D108BD9-81ED-4DB2-BD59-A6C34878D82A}">
                    <a16:rowId xmlns:a16="http://schemas.microsoft.com/office/drawing/2014/main" val="10002"/>
                  </a:ext>
                </a:extLst>
              </a:tr>
              <a:tr h="258831">
                <a:tc>
                  <a:txBody>
                    <a:bodyPr/>
                    <a:lstStyle/>
                    <a:p>
                      <a:r>
                        <a:rPr lang="en-GB" sz="1400" dirty="0"/>
                        <a:t>There isn’t/aren’t</a:t>
                      </a:r>
                    </a:p>
                  </a:txBody>
                  <a:tcPr/>
                </a:tc>
                <a:tc>
                  <a:txBody>
                    <a:bodyPr/>
                    <a:lstStyle/>
                    <a:p>
                      <a:endParaRPr lang="en-GB" sz="1400"/>
                    </a:p>
                  </a:txBody>
                  <a:tcPr/>
                </a:tc>
                <a:extLst>
                  <a:ext uri="{0D108BD9-81ED-4DB2-BD59-A6C34878D82A}">
                    <a16:rowId xmlns:a16="http://schemas.microsoft.com/office/drawing/2014/main" val="10003"/>
                  </a:ext>
                </a:extLst>
              </a:tr>
              <a:tr h="258831">
                <a:tc>
                  <a:txBody>
                    <a:bodyPr/>
                    <a:lstStyle/>
                    <a:p>
                      <a:r>
                        <a:rPr lang="en-GB" sz="1400" dirty="0"/>
                        <a:t>You can</a:t>
                      </a:r>
                    </a:p>
                  </a:txBody>
                  <a:tcPr/>
                </a:tc>
                <a:tc>
                  <a:txBody>
                    <a:bodyPr/>
                    <a:lstStyle/>
                    <a:p>
                      <a:endParaRPr lang="en-GB" sz="1400" dirty="0"/>
                    </a:p>
                  </a:txBody>
                  <a:tcPr/>
                </a:tc>
                <a:extLst>
                  <a:ext uri="{0D108BD9-81ED-4DB2-BD59-A6C34878D82A}">
                    <a16:rowId xmlns:a16="http://schemas.microsoft.com/office/drawing/2014/main" val="10004"/>
                  </a:ext>
                </a:extLst>
              </a:tr>
              <a:tr h="258831">
                <a:tc>
                  <a:txBody>
                    <a:bodyPr/>
                    <a:lstStyle/>
                    <a:p>
                      <a:r>
                        <a:rPr lang="en-GB" sz="1400" dirty="0"/>
                        <a:t>I’d recommend </a:t>
                      </a:r>
                    </a:p>
                  </a:txBody>
                  <a:tcPr/>
                </a:tc>
                <a:tc>
                  <a:txBody>
                    <a:bodyPr/>
                    <a:lstStyle/>
                    <a:p>
                      <a:endParaRPr lang="en-GB" sz="1400"/>
                    </a:p>
                  </a:txBody>
                  <a:tcPr/>
                </a:tc>
                <a:extLst>
                  <a:ext uri="{0D108BD9-81ED-4DB2-BD59-A6C34878D82A}">
                    <a16:rowId xmlns:a16="http://schemas.microsoft.com/office/drawing/2014/main" val="10005"/>
                  </a:ext>
                </a:extLst>
              </a:tr>
              <a:tr h="258831">
                <a:tc>
                  <a:txBody>
                    <a:bodyPr/>
                    <a:lstStyle/>
                    <a:p>
                      <a:r>
                        <a:rPr lang="en-GB" sz="1400" dirty="0"/>
                        <a:t>I’d like to live </a:t>
                      </a:r>
                    </a:p>
                  </a:txBody>
                  <a:tcPr/>
                </a:tc>
                <a:tc>
                  <a:txBody>
                    <a:bodyPr/>
                    <a:lstStyle/>
                    <a:p>
                      <a:endParaRPr lang="en-GB" sz="1400"/>
                    </a:p>
                  </a:txBody>
                  <a:tcPr/>
                </a:tc>
                <a:extLst>
                  <a:ext uri="{0D108BD9-81ED-4DB2-BD59-A6C34878D82A}">
                    <a16:rowId xmlns:a16="http://schemas.microsoft.com/office/drawing/2014/main" val="10006"/>
                  </a:ext>
                </a:extLst>
              </a:tr>
              <a:tr h="258831">
                <a:tc>
                  <a:txBody>
                    <a:bodyPr/>
                    <a:lstStyle/>
                    <a:p>
                      <a:r>
                        <a:rPr lang="en-GB" sz="1400" dirty="0"/>
                        <a:t>People say that it is</a:t>
                      </a:r>
                    </a:p>
                  </a:txBody>
                  <a:tcPr/>
                </a:tc>
                <a:tc>
                  <a:txBody>
                    <a:bodyPr/>
                    <a:lstStyle/>
                    <a:p>
                      <a:endParaRPr lang="en-GB" sz="1400"/>
                    </a:p>
                  </a:txBody>
                  <a:tcPr/>
                </a:tc>
                <a:extLst>
                  <a:ext uri="{0D108BD9-81ED-4DB2-BD59-A6C34878D82A}">
                    <a16:rowId xmlns:a16="http://schemas.microsoft.com/office/drawing/2014/main" val="10007"/>
                  </a:ext>
                </a:extLst>
              </a:tr>
              <a:tr h="258831">
                <a:tc>
                  <a:txBody>
                    <a:bodyPr/>
                    <a:lstStyle/>
                    <a:p>
                      <a:r>
                        <a:rPr lang="en-GB" sz="1400" dirty="0"/>
                        <a:t>There’s only</a:t>
                      </a:r>
                    </a:p>
                  </a:txBody>
                  <a:tcPr/>
                </a:tc>
                <a:tc>
                  <a:txBody>
                    <a:bodyPr/>
                    <a:lstStyle/>
                    <a:p>
                      <a:endParaRPr lang="en-GB" sz="1400"/>
                    </a:p>
                  </a:txBody>
                  <a:tcPr/>
                </a:tc>
                <a:extLst>
                  <a:ext uri="{0D108BD9-81ED-4DB2-BD59-A6C34878D82A}">
                    <a16:rowId xmlns:a16="http://schemas.microsoft.com/office/drawing/2014/main" val="10008"/>
                  </a:ext>
                </a:extLst>
              </a:tr>
              <a:tr h="258831">
                <a:tc>
                  <a:txBody>
                    <a:bodyPr/>
                    <a:lstStyle/>
                    <a:p>
                      <a:r>
                        <a:rPr lang="en-GB" sz="1400" dirty="0"/>
                        <a:t>Before, it was</a:t>
                      </a:r>
                    </a:p>
                  </a:txBody>
                  <a:tcPr/>
                </a:tc>
                <a:tc>
                  <a:txBody>
                    <a:bodyPr/>
                    <a:lstStyle/>
                    <a:p>
                      <a:endParaRPr lang="en-GB" sz="1400" dirty="0"/>
                    </a:p>
                  </a:txBody>
                  <a:tcPr/>
                </a:tc>
                <a:extLst>
                  <a:ext uri="{0D108BD9-81ED-4DB2-BD59-A6C34878D82A}">
                    <a16:rowId xmlns:a16="http://schemas.microsoft.com/office/drawing/2014/main" val="10009"/>
                  </a:ext>
                </a:extLst>
              </a:tr>
            </a:tbl>
          </a:graphicData>
        </a:graphic>
      </p:graphicFrame>
      <p:graphicFrame>
        <p:nvGraphicFramePr>
          <p:cNvPr id="4" name="Table 3"/>
          <p:cNvGraphicFramePr>
            <a:graphicFrameLocks noGrp="1"/>
          </p:cNvGraphicFramePr>
          <p:nvPr/>
        </p:nvGraphicFramePr>
        <p:xfrm>
          <a:off x="4734858" y="612090"/>
          <a:ext cx="6520330" cy="5312983"/>
        </p:xfrm>
        <a:graphic>
          <a:graphicData uri="http://schemas.openxmlformats.org/drawingml/2006/table">
            <a:tbl>
              <a:tblPr firstRow="1" bandRow="1">
                <a:tableStyleId>{5940675A-B579-460E-94D1-54222C63F5DA}</a:tableStyleId>
              </a:tblPr>
              <a:tblGrid>
                <a:gridCol w="6520330">
                  <a:extLst>
                    <a:ext uri="{9D8B030D-6E8A-4147-A177-3AD203B41FA5}">
                      <a16:colId xmlns:a16="http://schemas.microsoft.com/office/drawing/2014/main" val="20000"/>
                    </a:ext>
                  </a:extLst>
                </a:gridCol>
              </a:tblGrid>
              <a:tr h="370840">
                <a:tc>
                  <a:txBody>
                    <a:bodyPr/>
                    <a:lstStyle/>
                    <a:p>
                      <a:r>
                        <a:rPr lang="en-GB" sz="1400" dirty="0"/>
                        <a:t>I live in Nottingham,</a:t>
                      </a:r>
                      <a:r>
                        <a:rPr lang="en-GB" sz="1400" baseline="0" dirty="0"/>
                        <a:t> a city in England</a:t>
                      </a:r>
                      <a:endParaRPr lang="en-GB" sz="1400" dirty="0"/>
                    </a:p>
                  </a:txBody>
                  <a:tcPr/>
                </a:tc>
                <a:extLst>
                  <a:ext uri="{0D108BD9-81ED-4DB2-BD59-A6C34878D82A}">
                    <a16:rowId xmlns:a16="http://schemas.microsoft.com/office/drawing/2014/main" val="10000"/>
                  </a:ext>
                </a:extLst>
              </a:tr>
              <a:tr h="370840">
                <a:tc>
                  <a:txBody>
                    <a:bodyPr/>
                    <a:lstStyle/>
                    <a:p>
                      <a:endParaRPr lang="en-GB" sz="1400" dirty="0"/>
                    </a:p>
                    <a:p>
                      <a:endParaRPr lang="en-GB" sz="1400" dirty="0"/>
                    </a:p>
                  </a:txBody>
                  <a:tcPr/>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It’s modern, multicultural</a:t>
                      </a:r>
                      <a:r>
                        <a:rPr lang="en-GB" sz="1400" baseline="0" dirty="0"/>
                        <a:t> and </a:t>
                      </a:r>
                      <a:r>
                        <a:rPr lang="en-GB" sz="1400" baseline="0" dirty="0" err="1"/>
                        <a:t>historique</a:t>
                      </a:r>
                      <a:endParaRPr lang="en-GB" sz="1400" dirty="0"/>
                    </a:p>
                  </a:txBody>
                  <a:tcPr/>
                </a:tc>
                <a:extLst>
                  <a:ext uri="{0D108BD9-81ED-4DB2-BD59-A6C34878D82A}">
                    <a16:rowId xmlns:a16="http://schemas.microsoft.com/office/drawing/2014/main" val="10002"/>
                  </a:ext>
                </a:extLst>
              </a:tr>
              <a:tr h="370840">
                <a:tc>
                  <a:txBody>
                    <a:bodyPr/>
                    <a:lstStyle/>
                    <a:p>
                      <a:endParaRPr lang="en-GB" sz="1400" dirty="0"/>
                    </a:p>
                    <a:p>
                      <a:endParaRPr lang="en-GB" sz="1400" dirty="0"/>
                    </a:p>
                  </a:txBody>
                  <a:tcPr/>
                </a:tc>
                <a:extLst>
                  <a:ext uri="{0D108BD9-81ED-4DB2-BD59-A6C34878D82A}">
                    <a16:rowId xmlns:a16="http://schemas.microsoft.com/office/drawing/2014/main"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There are a lot of bars</a:t>
                      </a:r>
                      <a:r>
                        <a:rPr lang="en-GB" sz="1400" baseline="0" dirty="0"/>
                        <a:t> and restaurants, 3 stadiums and a theatre</a:t>
                      </a:r>
                      <a:endParaRPr lang="en-GB" sz="1400" dirty="0"/>
                    </a:p>
                  </a:txBody>
                  <a:tcPr/>
                </a:tc>
                <a:extLst>
                  <a:ext uri="{0D108BD9-81ED-4DB2-BD59-A6C34878D82A}">
                    <a16:rowId xmlns:a16="http://schemas.microsoft.com/office/drawing/2014/main" val="10004"/>
                  </a:ext>
                </a:extLst>
              </a:tr>
              <a:tr h="370840">
                <a:tc>
                  <a:txBody>
                    <a:bodyPr/>
                    <a:lstStyle/>
                    <a:p>
                      <a:endParaRPr lang="en-GB" sz="1400" dirty="0"/>
                    </a:p>
                    <a:p>
                      <a:endParaRPr lang="en-GB" sz="1400" dirty="0"/>
                    </a:p>
                  </a:txBody>
                  <a:tcPr/>
                </a:tc>
                <a:extLst>
                  <a:ext uri="{0D108BD9-81ED-4DB2-BD59-A6C34878D82A}">
                    <a16:rowId xmlns:a16="http://schemas.microsoft.com/office/drawing/2014/main" val="10005"/>
                  </a:ext>
                </a:extLst>
              </a:tr>
              <a:tr h="3498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But there isn’t a theme park or beach</a:t>
                      </a:r>
                    </a:p>
                  </a:txBody>
                  <a:tcPr/>
                </a:tc>
                <a:extLst>
                  <a:ext uri="{0D108BD9-81ED-4DB2-BD59-A6C34878D82A}">
                    <a16:rowId xmlns:a16="http://schemas.microsoft.com/office/drawing/2014/main" val="10006"/>
                  </a:ext>
                </a:extLst>
              </a:tr>
              <a:tr h="370840">
                <a:tc>
                  <a:txBody>
                    <a:bodyPr/>
                    <a:lstStyle/>
                    <a:p>
                      <a:endParaRPr lang="en-GB" sz="1400" dirty="0"/>
                    </a:p>
                    <a:p>
                      <a:endParaRPr lang="en-GB" sz="1400" dirty="0"/>
                    </a:p>
                  </a:txBody>
                  <a:tcPr/>
                </a:tc>
                <a:extLst>
                  <a:ext uri="{0D108BD9-81ED-4DB2-BD59-A6C34878D82A}">
                    <a16:rowId xmlns:a16="http://schemas.microsoft.com/office/drawing/2014/main" val="10007"/>
                  </a:ext>
                </a:extLst>
              </a:tr>
              <a:tr h="370840">
                <a:tc>
                  <a:txBody>
                    <a:bodyPr/>
                    <a:lstStyle/>
                    <a:p>
                      <a:r>
                        <a:rPr lang="en-GB" sz="1400" dirty="0"/>
                        <a:t>I’d recommend</a:t>
                      </a:r>
                      <a:r>
                        <a:rPr lang="en-GB" sz="1400" baseline="0" dirty="0"/>
                        <a:t> attending a cricket match and visiting the castle</a:t>
                      </a:r>
                      <a:endParaRPr lang="en-GB" sz="1400" dirty="0"/>
                    </a:p>
                  </a:txBody>
                  <a:tcPr/>
                </a:tc>
                <a:extLst>
                  <a:ext uri="{0D108BD9-81ED-4DB2-BD59-A6C34878D82A}">
                    <a16:rowId xmlns:a16="http://schemas.microsoft.com/office/drawing/2014/main" val="10008"/>
                  </a:ext>
                </a:extLst>
              </a:tr>
              <a:tr h="370840">
                <a:tc>
                  <a:txBody>
                    <a:bodyPr/>
                    <a:lstStyle/>
                    <a:p>
                      <a:endParaRPr lang="en-GB" sz="1400" dirty="0"/>
                    </a:p>
                    <a:p>
                      <a:endParaRPr lang="en-GB" sz="1400" dirty="0"/>
                    </a:p>
                  </a:txBody>
                  <a:tcPr/>
                </a:tc>
                <a:extLst>
                  <a:ext uri="{0D108BD9-81ED-4DB2-BD59-A6C34878D82A}">
                    <a16:rowId xmlns:a16="http://schemas.microsoft.com/office/drawing/2014/main" val="10009"/>
                  </a:ext>
                </a:extLst>
              </a:tr>
              <a:tr h="370840">
                <a:tc>
                  <a:txBody>
                    <a:bodyPr/>
                    <a:lstStyle/>
                    <a:p>
                      <a:r>
                        <a:rPr lang="en-GB" sz="1400" dirty="0"/>
                        <a:t>People say that it’s dangerous, but I disagree – I love</a:t>
                      </a:r>
                      <a:r>
                        <a:rPr lang="en-GB" sz="1400" baseline="0" dirty="0"/>
                        <a:t> living in Nottingham!</a:t>
                      </a:r>
                      <a:endParaRPr lang="en-GB" sz="1400" dirty="0"/>
                    </a:p>
                  </a:txBody>
                  <a:tcPr/>
                </a:tc>
                <a:extLst>
                  <a:ext uri="{0D108BD9-81ED-4DB2-BD59-A6C34878D82A}">
                    <a16:rowId xmlns:a16="http://schemas.microsoft.com/office/drawing/2014/main" val="10010"/>
                  </a:ext>
                </a:extLst>
              </a:tr>
              <a:tr h="370840">
                <a:tc>
                  <a:txBody>
                    <a:bodyPr/>
                    <a:lstStyle/>
                    <a:p>
                      <a:endParaRPr lang="en-GB" sz="1400" dirty="0"/>
                    </a:p>
                    <a:p>
                      <a:endParaRPr lang="en-GB" sz="1400" dirty="0"/>
                    </a:p>
                  </a:txBody>
                  <a:tcPr/>
                </a:tc>
                <a:extLst>
                  <a:ext uri="{0D108BD9-81ED-4DB2-BD59-A6C34878D82A}">
                    <a16:rowId xmlns:a16="http://schemas.microsoft.com/office/drawing/2014/main" val="10011"/>
                  </a:ext>
                </a:extLst>
              </a:tr>
            </a:tbl>
          </a:graphicData>
        </a:graphic>
      </p:graphicFrame>
      <p:sp>
        <p:nvSpPr>
          <p:cNvPr id="5" name="Rectangle 4"/>
          <p:cNvSpPr/>
          <p:nvPr/>
        </p:nvSpPr>
        <p:spPr>
          <a:xfrm>
            <a:off x="4734858" y="188258"/>
            <a:ext cx="2837329" cy="32273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400" b="1" u="sng" dirty="0"/>
              <a:t>Translate the following</a:t>
            </a:r>
          </a:p>
        </p:txBody>
      </p:sp>
    </p:spTree>
    <p:extLst>
      <p:ext uri="{BB962C8B-B14F-4D97-AF65-F5344CB8AC3E}">
        <p14:creationId xmlns:p14="http://schemas.microsoft.com/office/powerpoint/2010/main" val="1171529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9623" y="201705"/>
            <a:ext cx="5459506" cy="398032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fr-FR" dirty="0"/>
              <a:t>Nevers est une _______ ville dans la Bourgogne en France. Cette région se trouve dans le centre du pays, et c’est pittoresque, _________ et culturelle.</a:t>
            </a:r>
            <a:endParaRPr lang="en-GB" dirty="0"/>
          </a:p>
          <a:p>
            <a:r>
              <a:rPr lang="fr-FR" dirty="0"/>
              <a:t>Il y a beaucoup de bons restaurants de qualité car la ______ est importante dans la région. Il y a aussi des magasins, des bars et cafés où on peut _____________ et socialiser et une piscine dans le centre-ville. Pour les _________, il y a une gare pour qu’on puisse _______ à Paris ou Lyon.</a:t>
            </a:r>
            <a:endParaRPr lang="en-GB" dirty="0"/>
          </a:p>
          <a:p>
            <a:r>
              <a:rPr lang="fr-FR" dirty="0"/>
              <a:t>Si on aime le sport, je ___________ visiter le circuit de Grand Prix ou aller à Paris pour _______ à un match de foot (PSG) ou de rugby. Avant, Nevers était plus important et animé, mais il est devenu plus calme __________.</a:t>
            </a:r>
            <a:endParaRPr lang="en-GB" dirty="0"/>
          </a:p>
        </p:txBody>
      </p:sp>
      <p:sp>
        <p:nvSpPr>
          <p:cNvPr id="3" name="Rectangle 2"/>
          <p:cNvSpPr/>
          <p:nvPr/>
        </p:nvSpPr>
        <p:spPr>
          <a:xfrm>
            <a:off x="6190129" y="201706"/>
            <a:ext cx="5831542" cy="298524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fr-FR" sz="1400" dirty="0"/>
              <a:t>Montréal est une ville importante canadienne. C’est vraiment culturel, animé et intéressant et on dit que les gens y sont très sympa et accueillants.*</a:t>
            </a:r>
            <a:endParaRPr lang="en-GB" sz="1400" dirty="0"/>
          </a:p>
          <a:p>
            <a:r>
              <a:rPr lang="fr-FR" sz="1400" dirty="0"/>
              <a:t>Il y a un grand nombre de musées – d’art, d’histoire et de sciences où on peut beaucoup apprendre. Il y a aussi des salles de concerts et je recommanderais venir pendant le festival de comédie pour voir des humoristes hilarants. Il y a des comédiens canadiens, ainsi que britanniques, américains et français – c’est nickel !</a:t>
            </a:r>
            <a:endParaRPr lang="en-GB" sz="1400" dirty="0"/>
          </a:p>
          <a:p>
            <a:r>
              <a:rPr lang="fr-FR" sz="1400" dirty="0"/>
              <a:t>Pour les touristes, il y a une grande variété de logements – des hôtels, auberges et appartements à louer ainsi que des restaurants (soit de qualité soit pas chers) et on peut aussi se détendre dans des parcs spacieux et faire du shopping dans des énormes centres commerciaux. C’est une ville qu’il faut visiter, surtout si on veut parler anglais et pratiquer son français !</a:t>
            </a:r>
            <a:endParaRPr lang="en-GB" sz="1400" dirty="0"/>
          </a:p>
          <a:p>
            <a:r>
              <a:rPr lang="fr-FR" sz="1400" dirty="0"/>
              <a:t>*accueillants = </a:t>
            </a:r>
            <a:r>
              <a:rPr lang="fr-FR" sz="1400" dirty="0" err="1"/>
              <a:t>welcoming</a:t>
            </a:r>
            <a:endParaRPr lang="en-GB" sz="1400" dirty="0"/>
          </a:p>
        </p:txBody>
      </p:sp>
      <p:sp>
        <p:nvSpPr>
          <p:cNvPr id="4" name="Rectangle 3"/>
          <p:cNvSpPr/>
          <p:nvPr/>
        </p:nvSpPr>
        <p:spPr>
          <a:xfrm>
            <a:off x="349623" y="4329953"/>
            <a:ext cx="5459506" cy="2286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GB" b="1" u="sng" dirty="0"/>
              <a:t>Complete the text using the following words</a:t>
            </a:r>
          </a:p>
          <a:p>
            <a:endParaRPr lang="en-GB" dirty="0"/>
          </a:p>
          <a:p>
            <a:r>
              <a:rPr lang="en-GB" dirty="0"/>
              <a:t>transports	</a:t>
            </a:r>
            <a:r>
              <a:rPr lang="fr-FR" dirty="0"/>
              <a:t>assister 		récemment</a:t>
            </a:r>
            <a:endParaRPr lang="en-GB" dirty="0"/>
          </a:p>
          <a:p>
            <a:r>
              <a:rPr lang="en-GB" dirty="0"/>
              <a:t>petite 		</a:t>
            </a:r>
            <a:r>
              <a:rPr lang="en-GB" dirty="0" err="1"/>
              <a:t>tranquille</a:t>
            </a:r>
            <a:r>
              <a:rPr lang="en-GB" dirty="0"/>
              <a:t>		se </a:t>
            </a:r>
            <a:r>
              <a:rPr lang="en-GB" dirty="0" err="1"/>
              <a:t>détendre</a:t>
            </a:r>
            <a:r>
              <a:rPr lang="en-GB" dirty="0"/>
              <a:t> </a:t>
            </a:r>
          </a:p>
          <a:p>
            <a:r>
              <a:rPr lang="en-GB" dirty="0"/>
              <a:t>cuisine		</a:t>
            </a:r>
            <a:r>
              <a:rPr lang="en-GB" dirty="0" err="1"/>
              <a:t>aller</a:t>
            </a:r>
            <a:r>
              <a:rPr lang="en-GB" dirty="0"/>
              <a:t>		</a:t>
            </a:r>
            <a:r>
              <a:rPr lang="fr-FR" dirty="0"/>
              <a:t>recommanderais </a:t>
            </a:r>
            <a:endParaRPr lang="en-GB" dirty="0"/>
          </a:p>
        </p:txBody>
      </p:sp>
      <p:sp>
        <p:nvSpPr>
          <p:cNvPr id="5" name="Rectangle 4"/>
          <p:cNvSpPr/>
          <p:nvPr/>
        </p:nvSpPr>
        <p:spPr>
          <a:xfrm>
            <a:off x="6190129" y="3186954"/>
            <a:ext cx="5459506" cy="3429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GB" sz="1400" b="1" u="sng" dirty="0"/>
              <a:t>Answer IN ENGLISH</a:t>
            </a:r>
          </a:p>
          <a:p>
            <a:r>
              <a:rPr lang="en-GB" sz="1400" dirty="0"/>
              <a:t>1, What are they local people like in Montreal?</a:t>
            </a:r>
          </a:p>
          <a:p>
            <a:r>
              <a:rPr lang="en-GB" sz="2000" dirty="0"/>
              <a:t>………………………………………………………………………………</a:t>
            </a:r>
          </a:p>
          <a:p>
            <a:r>
              <a:rPr lang="en-GB" sz="1400" dirty="0"/>
              <a:t>2, What kinds of museums are there? (3)</a:t>
            </a:r>
          </a:p>
          <a:p>
            <a:r>
              <a:rPr lang="en-GB" sz="2000" dirty="0"/>
              <a:t>………………………………………………………………………………</a:t>
            </a:r>
          </a:p>
          <a:p>
            <a:r>
              <a:rPr lang="en-GB" sz="1400" dirty="0"/>
              <a:t>3, What is significant about the comedians at the comedy festival?</a:t>
            </a:r>
          </a:p>
          <a:p>
            <a:r>
              <a:rPr lang="en-GB" sz="2000" dirty="0"/>
              <a:t>………………………………………………………………………………</a:t>
            </a:r>
          </a:p>
          <a:p>
            <a:r>
              <a:rPr lang="en-GB" sz="1400" dirty="0"/>
              <a:t>4, What accommodations are mentioned?</a:t>
            </a:r>
          </a:p>
          <a:p>
            <a:r>
              <a:rPr lang="en-GB" sz="2000" dirty="0"/>
              <a:t>………………………………………………………………………………</a:t>
            </a:r>
          </a:p>
          <a:p>
            <a:r>
              <a:rPr lang="en-GB" sz="1400" dirty="0"/>
              <a:t>5, Where can you relax (2)</a:t>
            </a:r>
          </a:p>
          <a:p>
            <a:r>
              <a:rPr lang="en-GB" sz="2000" dirty="0"/>
              <a:t>………………………………………………………………………………</a:t>
            </a:r>
          </a:p>
          <a:p>
            <a:r>
              <a:rPr lang="en-GB" sz="1400" dirty="0"/>
              <a:t>6, What can you practise whilst there?</a:t>
            </a:r>
          </a:p>
          <a:p>
            <a:r>
              <a:rPr lang="en-GB" sz="2000" dirty="0"/>
              <a:t>………………………………………………………………………………</a:t>
            </a:r>
          </a:p>
        </p:txBody>
      </p:sp>
    </p:spTree>
    <p:extLst>
      <p:ext uri="{BB962C8B-B14F-4D97-AF65-F5344CB8AC3E}">
        <p14:creationId xmlns:p14="http://schemas.microsoft.com/office/powerpoint/2010/main" val="4241745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8257" y="188258"/>
            <a:ext cx="2837329" cy="32273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400" b="1" u="sng" dirty="0"/>
              <a:t>Key verbs practice – try with recall </a:t>
            </a:r>
          </a:p>
        </p:txBody>
      </p:sp>
      <p:graphicFrame>
        <p:nvGraphicFramePr>
          <p:cNvPr id="3" name="Table 2"/>
          <p:cNvGraphicFramePr>
            <a:graphicFrameLocks noGrp="1"/>
          </p:cNvGraphicFramePr>
          <p:nvPr/>
        </p:nvGraphicFramePr>
        <p:xfrm>
          <a:off x="188257" y="612090"/>
          <a:ext cx="3750236" cy="3048000"/>
        </p:xfrm>
        <a:graphic>
          <a:graphicData uri="http://schemas.openxmlformats.org/drawingml/2006/table">
            <a:tbl>
              <a:tblPr firstRow="1" bandRow="1">
                <a:tableStyleId>{5940675A-B579-460E-94D1-54222C63F5DA}</a:tableStyleId>
              </a:tblPr>
              <a:tblGrid>
                <a:gridCol w="1875118">
                  <a:extLst>
                    <a:ext uri="{9D8B030D-6E8A-4147-A177-3AD203B41FA5}">
                      <a16:colId xmlns:a16="http://schemas.microsoft.com/office/drawing/2014/main" val="20000"/>
                    </a:ext>
                  </a:extLst>
                </a:gridCol>
                <a:gridCol w="1875118">
                  <a:extLst>
                    <a:ext uri="{9D8B030D-6E8A-4147-A177-3AD203B41FA5}">
                      <a16:colId xmlns:a16="http://schemas.microsoft.com/office/drawing/2014/main" val="20001"/>
                    </a:ext>
                  </a:extLst>
                </a:gridCol>
              </a:tblGrid>
              <a:tr h="258831">
                <a:tc>
                  <a:txBody>
                    <a:bodyPr/>
                    <a:lstStyle/>
                    <a:p>
                      <a:r>
                        <a:rPr lang="en-GB" sz="1400" dirty="0"/>
                        <a:t>I like living here</a:t>
                      </a:r>
                    </a:p>
                  </a:txBody>
                  <a:tcPr/>
                </a:tc>
                <a:tc>
                  <a:txBody>
                    <a:bodyPr/>
                    <a:lstStyle/>
                    <a:p>
                      <a:endParaRPr lang="en-GB" sz="1400"/>
                    </a:p>
                  </a:txBody>
                  <a:tcPr/>
                </a:tc>
                <a:extLst>
                  <a:ext uri="{0D108BD9-81ED-4DB2-BD59-A6C34878D82A}">
                    <a16:rowId xmlns:a16="http://schemas.microsoft.com/office/drawing/2014/main" val="10000"/>
                  </a:ext>
                </a:extLst>
              </a:tr>
              <a:tr h="258831">
                <a:tc>
                  <a:txBody>
                    <a:bodyPr/>
                    <a:lstStyle/>
                    <a:p>
                      <a:r>
                        <a:rPr lang="en-GB" sz="1400" dirty="0"/>
                        <a:t>I don’t like living here</a:t>
                      </a:r>
                    </a:p>
                  </a:txBody>
                  <a:tcPr/>
                </a:tc>
                <a:tc>
                  <a:txBody>
                    <a:bodyPr/>
                    <a:lstStyle/>
                    <a:p>
                      <a:endParaRPr lang="en-GB" sz="1400"/>
                    </a:p>
                  </a:txBody>
                  <a:tcPr/>
                </a:tc>
                <a:extLst>
                  <a:ext uri="{0D108BD9-81ED-4DB2-BD59-A6C34878D82A}">
                    <a16:rowId xmlns:a16="http://schemas.microsoft.com/office/drawing/2014/main" val="10001"/>
                  </a:ext>
                </a:extLst>
              </a:tr>
              <a:tr h="258831">
                <a:tc>
                  <a:txBody>
                    <a:bodyPr/>
                    <a:lstStyle/>
                    <a:p>
                      <a:r>
                        <a:rPr lang="en-GB" sz="1400" dirty="0"/>
                        <a:t>It’s never</a:t>
                      </a:r>
                    </a:p>
                  </a:txBody>
                  <a:tcPr/>
                </a:tc>
                <a:tc>
                  <a:txBody>
                    <a:bodyPr/>
                    <a:lstStyle/>
                    <a:p>
                      <a:endParaRPr lang="en-GB" sz="1400"/>
                    </a:p>
                  </a:txBody>
                  <a:tcPr/>
                </a:tc>
                <a:extLst>
                  <a:ext uri="{0D108BD9-81ED-4DB2-BD59-A6C34878D82A}">
                    <a16:rowId xmlns:a16="http://schemas.microsoft.com/office/drawing/2014/main" val="10002"/>
                  </a:ext>
                </a:extLst>
              </a:tr>
              <a:tr h="258831">
                <a:tc>
                  <a:txBody>
                    <a:bodyPr/>
                    <a:lstStyle/>
                    <a:p>
                      <a:r>
                        <a:rPr lang="en-GB" sz="1400" dirty="0"/>
                        <a:t>Because I am </a:t>
                      </a:r>
                    </a:p>
                  </a:txBody>
                  <a:tcPr/>
                </a:tc>
                <a:tc>
                  <a:txBody>
                    <a:bodyPr/>
                    <a:lstStyle/>
                    <a:p>
                      <a:endParaRPr lang="en-GB" sz="1400"/>
                    </a:p>
                  </a:txBody>
                  <a:tcPr/>
                </a:tc>
                <a:extLst>
                  <a:ext uri="{0D108BD9-81ED-4DB2-BD59-A6C34878D82A}">
                    <a16:rowId xmlns:a16="http://schemas.microsoft.com/office/drawing/2014/main" val="10003"/>
                  </a:ext>
                </a:extLst>
              </a:tr>
              <a:tr h="258831">
                <a:tc>
                  <a:txBody>
                    <a:bodyPr/>
                    <a:lstStyle/>
                    <a:p>
                      <a:r>
                        <a:rPr lang="en-GB" sz="1400" dirty="0"/>
                        <a:t>I like to go </a:t>
                      </a:r>
                    </a:p>
                  </a:txBody>
                  <a:tcPr/>
                </a:tc>
                <a:tc>
                  <a:txBody>
                    <a:bodyPr/>
                    <a:lstStyle/>
                    <a:p>
                      <a:endParaRPr lang="en-GB" sz="1400" dirty="0"/>
                    </a:p>
                  </a:txBody>
                  <a:tcPr/>
                </a:tc>
                <a:extLst>
                  <a:ext uri="{0D108BD9-81ED-4DB2-BD59-A6C34878D82A}">
                    <a16:rowId xmlns:a16="http://schemas.microsoft.com/office/drawing/2014/main" val="10004"/>
                  </a:ext>
                </a:extLst>
              </a:tr>
              <a:tr h="258831">
                <a:tc>
                  <a:txBody>
                    <a:bodyPr/>
                    <a:lstStyle/>
                    <a:p>
                      <a:r>
                        <a:rPr lang="en-GB" sz="1400" dirty="0"/>
                        <a:t>In my region, I like</a:t>
                      </a:r>
                    </a:p>
                  </a:txBody>
                  <a:tcPr/>
                </a:tc>
                <a:tc>
                  <a:txBody>
                    <a:bodyPr/>
                    <a:lstStyle/>
                    <a:p>
                      <a:endParaRPr lang="en-GB" sz="1400"/>
                    </a:p>
                  </a:txBody>
                  <a:tcPr/>
                </a:tc>
                <a:extLst>
                  <a:ext uri="{0D108BD9-81ED-4DB2-BD59-A6C34878D82A}">
                    <a16:rowId xmlns:a16="http://schemas.microsoft.com/office/drawing/2014/main" val="10005"/>
                  </a:ext>
                </a:extLst>
              </a:tr>
              <a:tr h="258831">
                <a:tc>
                  <a:txBody>
                    <a:bodyPr/>
                    <a:lstStyle/>
                    <a:p>
                      <a:r>
                        <a:rPr lang="en-GB" sz="1400" dirty="0"/>
                        <a:t>I find it</a:t>
                      </a:r>
                    </a:p>
                  </a:txBody>
                  <a:tcPr/>
                </a:tc>
                <a:tc>
                  <a:txBody>
                    <a:bodyPr/>
                    <a:lstStyle/>
                    <a:p>
                      <a:endParaRPr lang="en-GB" sz="1400"/>
                    </a:p>
                  </a:txBody>
                  <a:tcPr/>
                </a:tc>
                <a:extLst>
                  <a:ext uri="{0D108BD9-81ED-4DB2-BD59-A6C34878D82A}">
                    <a16:rowId xmlns:a16="http://schemas.microsoft.com/office/drawing/2014/main" val="10006"/>
                  </a:ext>
                </a:extLst>
              </a:tr>
              <a:tr h="258831">
                <a:tc>
                  <a:txBody>
                    <a:bodyPr/>
                    <a:lstStyle/>
                    <a:p>
                      <a:r>
                        <a:rPr lang="en-GB" sz="1400" dirty="0"/>
                        <a:t>I’ve always</a:t>
                      </a:r>
                      <a:r>
                        <a:rPr lang="en-GB" sz="1400" baseline="0" dirty="0"/>
                        <a:t> liked living </a:t>
                      </a:r>
                      <a:endParaRPr lang="en-GB" sz="1400" dirty="0"/>
                    </a:p>
                  </a:txBody>
                  <a:tcPr/>
                </a:tc>
                <a:tc>
                  <a:txBody>
                    <a:bodyPr/>
                    <a:lstStyle/>
                    <a:p>
                      <a:endParaRPr lang="en-GB" sz="1400"/>
                    </a:p>
                  </a:txBody>
                  <a:tcPr/>
                </a:tc>
                <a:extLst>
                  <a:ext uri="{0D108BD9-81ED-4DB2-BD59-A6C34878D82A}">
                    <a16:rowId xmlns:a16="http://schemas.microsoft.com/office/drawing/2014/main" val="10007"/>
                  </a:ext>
                </a:extLst>
              </a:tr>
              <a:tr h="258831">
                <a:tc>
                  <a:txBody>
                    <a:bodyPr/>
                    <a:lstStyle/>
                    <a:p>
                      <a:r>
                        <a:rPr lang="en-GB" sz="1400" dirty="0"/>
                        <a:t>As far as I know</a:t>
                      </a:r>
                    </a:p>
                  </a:txBody>
                  <a:tcPr/>
                </a:tc>
                <a:tc>
                  <a:txBody>
                    <a:bodyPr/>
                    <a:lstStyle/>
                    <a:p>
                      <a:endParaRPr lang="en-GB" sz="1400"/>
                    </a:p>
                  </a:txBody>
                  <a:tcPr/>
                </a:tc>
                <a:extLst>
                  <a:ext uri="{0D108BD9-81ED-4DB2-BD59-A6C34878D82A}">
                    <a16:rowId xmlns:a16="http://schemas.microsoft.com/office/drawing/2014/main" val="10008"/>
                  </a:ext>
                </a:extLst>
              </a:tr>
              <a:tr h="258831">
                <a:tc>
                  <a:txBody>
                    <a:bodyPr/>
                    <a:lstStyle/>
                    <a:p>
                      <a:r>
                        <a:rPr lang="en-GB" sz="1400" dirty="0"/>
                        <a:t>I’d prefer to live</a:t>
                      </a:r>
                    </a:p>
                  </a:txBody>
                  <a:tcPr/>
                </a:tc>
                <a:tc>
                  <a:txBody>
                    <a:bodyPr/>
                    <a:lstStyle/>
                    <a:p>
                      <a:endParaRPr lang="en-GB" sz="1400" dirty="0"/>
                    </a:p>
                  </a:txBody>
                  <a:tcPr/>
                </a:tc>
                <a:extLst>
                  <a:ext uri="{0D108BD9-81ED-4DB2-BD59-A6C34878D82A}">
                    <a16:rowId xmlns:a16="http://schemas.microsoft.com/office/drawing/2014/main" val="10009"/>
                  </a:ext>
                </a:extLst>
              </a:tr>
            </a:tbl>
          </a:graphicData>
        </a:graphic>
      </p:graphicFrame>
      <p:graphicFrame>
        <p:nvGraphicFramePr>
          <p:cNvPr id="4" name="Table 3"/>
          <p:cNvGraphicFramePr>
            <a:graphicFrameLocks noGrp="1"/>
          </p:cNvGraphicFramePr>
          <p:nvPr/>
        </p:nvGraphicFramePr>
        <p:xfrm>
          <a:off x="4734858" y="612090"/>
          <a:ext cx="6520330" cy="5312983"/>
        </p:xfrm>
        <a:graphic>
          <a:graphicData uri="http://schemas.openxmlformats.org/drawingml/2006/table">
            <a:tbl>
              <a:tblPr firstRow="1" bandRow="1">
                <a:tableStyleId>{5940675A-B579-460E-94D1-54222C63F5DA}</a:tableStyleId>
              </a:tblPr>
              <a:tblGrid>
                <a:gridCol w="6520330">
                  <a:extLst>
                    <a:ext uri="{9D8B030D-6E8A-4147-A177-3AD203B41FA5}">
                      <a16:colId xmlns:a16="http://schemas.microsoft.com/office/drawing/2014/main" val="20000"/>
                    </a:ext>
                  </a:extLst>
                </a:gridCol>
              </a:tblGrid>
              <a:tr h="370840">
                <a:tc>
                  <a:txBody>
                    <a:bodyPr/>
                    <a:lstStyle/>
                    <a:p>
                      <a:r>
                        <a:rPr lang="en-GB" sz="1400" dirty="0"/>
                        <a:t>I don’t like living</a:t>
                      </a:r>
                      <a:r>
                        <a:rPr lang="en-GB" sz="1400" baseline="0" dirty="0"/>
                        <a:t> here</a:t>
                      </a:r>
                      <a:endParaRPr lang="en-GB" sz="1400" dirty="0"/>
                    </a:p>
                  </a:txBody>
                  <a:tcPr/>
                </a:tc>
                <a:extLst>
                  <a:ext uri="{0D108BD9-81ED-4DB2-BD59-A6C34878D82A}">
                    <a16:rowId xmlns:a16="http://schemas.microsoft.com/office/drawing/2014/main" val="10000"/>
                  </a:ext>
                </a:extLst>
              </a:tr>
              <a:tr h="370840">
                <a:tc>
                  <a:txBody>
                    <a:bodyPr/>
                    <a:lstStyle/>
                    <a:p>
                      <a:endParaRPr lang="en-GB" sz="1400" dirty="0"/>
                    </a:p>
                    <a:p>
                      <a:endParaRPr lang="en-GB" sz="1400" dirty="0"/>
                    </a:p>
                  </a:txBody>
                  <a:tcPr/>
                </a:tc>
                <a:extLst>
                  <a:ext uri="{0D108BD9-81ED-4DB2-BD59-A6C34878D82A}">
                    <a16:rowId xmlns:a16="http://schemas.microsoft.com/office/drawing/2014/main" val="10001"/>
                  </a:ext>
                </a:extLst>
              </a:tr>
              <a:tr h="370840">
                <a:tc>
                  <a:txBody>
                    <a:bodyPr/>
                    <a:lstStyle/>
                    <a:p>
                      <a:r>
                        <a:rPr lang="en-GB" sz="1400" dirty="0"/>
                        <a:t>It’s never interesting and there’s a lack of activities</a:t>
                      </a:r>
                    </a:p>
                  </a:txBody>
                  <a:tcPr/>
                </a:tc>
                <a:extLst>
                  <a:ext uri="{0D108BD9-81ED-4DB2-BD59-A6C34878D82A}">
                    <a16:rowId xmlns:a16="http://schemas.microsoft.com/office/drawing/2014/main" val="10002"/>
                  </a:ext>
                </a:extLst>
              </a:tr>
              <a:tr h="370840">
                <a:tc>
                  <a:txBody>
                    <a:bodyPr/>
                    <a:lstStyle/>
                    <a:p>
                      <a:endParaRPr lang="en-GB" sz="1400" dirty="0"/>
                    </a:p>
                    <a:p>
                      <a:endParaRPr lang="en-GB" sz="1400" dirty="0"/>
                    </a:p>
                  </a:txBody>
                  <a:tcPr/>
                </a:tc>
                <a:extLst>
                  <a:ext uri="{0D108BD9-81ED-4DB2-BD59-A6C34878D82A}">
                    <a16:rowId xmlns:a16="http://schemas.microsoft.com/office/drawing/2014/main" val="10003"/>
                  </a:ext>
                </a:extLst>
              </a:tr>
              <a:tr h="370840">
                <a:tc>
                  <a:txBody>
                    <a:bodyPr/>
                    <a:lstStyle/>
                    <a:p>
                      <a:r>
                        <a:rPr lang="en-GB" sz="1400" dirty="0"/>
                        <a:t>I am very musical, but there aren’t any concerts or festivals</a:t>
                      </a:r>
                    </a:p>
                  </a:txBody>
                  <a:tcPr/>
                </a:tc>
                <a:extLst>
                  <a:ext uri="{0D108BD9-81ED-4DB2-BD59-A6C34878D82A}">
                    <a16:rowId xmlns:a16="http://schemas.microsoft.com/office/drawing/2014/main" val="10004"/>
                  </a:ext>
                </a:extLst>
              </a:tr>
              <a:tr h="370840">
                <a:tc>
                  <a:txBody>
                    <a:bodyPr/>
                    <a:lstStyle/>
                    <a:p>
                      <a:endParaRPr lang="en-GB" sz="1400" dirty="0"/>
                    </a:p>
                    <a:p>
                      <a:endParaRPr lang="en-GB" sz="1400" dirty="0"/>
                    </a:p>
                  </a:txBody>
                  <a:tcPr/>
                </a:tc>
                <a:extLst>
                  <a:ext uri="{0D108BD9-81ED-4DB2-BD59-A6C34878D82A}">
                    <a16:rowId xmlns:a16="http://schemas.microsoft.com/office/drawing/2014/main" val="10005"/>
                  </a:ext>
                </a:extLst>
              </a:tr>
              <a:tr h="349823">
                <a:tc>
                  <a:txBody>
                    <a:bodyPr/>
                    <a:lstStyle/>
                    <a:p>
                      <a:r>
                        <a:rPr lang="en-GB" sz="1400" dirty="0"/>
                        <a:t>The transport is also bad,</a:t>
                      </a:r>
                      <a:r>
                        <a:rPr lang="en-GB" sz="1400" baseline="0" dirty="0"/>
                        <a:t> and I find it annoying</a:t>
                      </a:r>
                      <a:endParaRPr lang="en-GB" sz="1400" dirty="0"/>
                    </a:p>
                  </a:txBody>
                  <a:tcPr/>
                </a:tc>
                <a:extLst>
                  <a:ext uri="{0D108BD9-81ED-4DB2-BD59-A6C34878D82A}">
                    <a16:rowId xmlns:a16="http://schemas.microsoft.com/office/drawing/2014/main" val="10006"/>
                  </a:ext>
                </a:extLst>
              </a:tr>
              <a:tr h="370840">
                <a:tc>
                  <a:txBody>
                    <a:bodyPr/>
                    <a:lstStyle/>
                    <a:p>
                      <a:endParaRPr lang="en-GB" sz="1400" dirty="0"/>
                    </a:p>
                    <a:p>
                      <a:endParaRPr lang="en-GB" sz="1400" dirty="0"/>
                    </a:p>
                  </a:txBody>
                  <a:tcPr/>
                </a:tc>
                <a:extLst>
                  <a:ext uri="{0D108BD9-81ED-4DB2-BD59-A6C34878D82A}">
                    <a16:rowId xmlns:a16="http://schemas.microsoft.com/office/drawing/2014/main" val="10007"/>
                  </a:ext>
                </a:extLst>
              </a:tr>
              <a:tr h="370840">
                <a:tc>
                  <a:txBody>
                    <a:bodyPr/>
                    <a:lstStyle/>
                    <a:p>
                      <a:r>
                        <a:rPr lang="en-GB" sz="1400" dirty="0"/>
                        <a:t>As far as I</a:t>
                      </a:r>
                      <a:r>
                        <a:rPr lang="en-GB" sz="1400" baseline="0" dirty="0"/>
                        <a:t> know, big cities are better and I’d prefer to live in Paris</a:t>
                      </a:r>
                      <a:endParaRPr lang="en-GB" sz="1400" dirty="0"/>
                    </a:p>
                  </a:txBody>
                  <a:tcPr/>
                </a:tc>
                <a:extLst>
                  <a:ext uri="{0D108BD9-81ED-4DB2-BD59-A6C34878D82A}">
                    <a16:rowId xmlns:a16="http://schemas.microsoft.com/office/drawing/2014/main" val="10008"/>
                  </a:ext>
                </a:extLst>
              </a:tr>
              <a:tr h="370840">
                <a:tc>
                  <a:txBody>
                    <a:bodyPr/>
                    <a:lstStyle/>
                    <a:p>
                      <a:endParaRPr lang="en-GB" sz="1400" dirty="0"/>
                    </a:p>
                    <a:p>
                      <a:endParaRPr lang="en-GB" sz="1400" dirty="0"/>
                    </a:p>
                  </a:txBody>
                  <a:tcPr/>
                </a:tc>
                <a:extLst>
                  <a:ext uri="{0D108BD9-81ED-4DB2-BD59-A6C34878D82A}">
                    <a16:rowId xmlns:a16="http://schemas.microsoft.com/office/drawing/2014/main" val="10009"/>
                  </a:ext>
                </a:extLst>
              </a:tr>
              <a:tr h="370840">
                <a:tc>
                  <a:txBody>
                    <a:bodyPr/>
                    <a:lstStyle/>
                    <a:p>
                      <a:r>
                        <a:rPr lang="en-GB" sz="1400" dirty="0"/>
                        <a:t>People</a:t>
                      </a:r>
                      <a:r>
                        <a:rPr lang="en-GB" sz="1400" baseline="0" dirty="0"/>
                        <a:t> say it’s polluted and dirty, but I disagree</a:t>
                      </a:r>
                      <a:endParaRPr lang="en-GB" sz="1400" dirty="0"/>
                    </a:p>
                  </a:txBody>
                  <a:tcPr/>
                </a:tc>
                <a:extLst>
                  <a:ext uri="{0D108BD9-81ED-4DB2-BD59-A6C34878D82A}">
                    <a16:rowId xmlns:a16="http://schemas.microsoft.com/office/drawing/2014/main" val="10010"/>
                  </a:ext>
                </a:extLst>
              </a:tr>
              <a:tr h="370840">
                <a:tc>
                  <a:txBody>
                    <a:bodyPr/>
                    <a:lstStyle/>
                    <a:p>
                      <a:endParaRPr lang="en-GB" sz="1400" dirty="0"/>
                    </a:p>
                    <a:p>
                      <a:endParaRPr lang="en-GB" sz="1400" dirty="0"/>
                    </a:p>
                  </a:txBody>
                  <a:tcPr/>
                </a:tc>
                <a:extLst>
                  <a:ext uri="{0D108BD9-81ED-4DB2-BD59-A6C34878D82A}">
                    <a16:rowId xmlns:a16="http://schemas.microsoft.com/office/drawing/2014/main" val="10011"/>
                  </a:ext>
                </a:extLst>
              </a:tr>
            </a:tbl>
          </a:graphicData>
        </a:graphic>
      </p:graphicFrame>
      <p:sp>
        <p:nvSpPr>
          <p:cNvPr id="5" name="Rectangle 4"/>
          <p:cNvSpPr/>
          <p:nvPr/>
        </p:nvSpPr>
        <p:spPr>
          <a:xfrm>
            <a:off x="4734858" y="188258"/>
            <a:ext cx="2837329" cy="32273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400" b="1" u="sng" dirty="0"/>
              <a:t>Translate the following</a:t>
            </a:r>
          </a:p>
        </p:txBody>
      </p:sp>
    </p:spTree>
    <p:extLst>
      <p:ext uri="{BB962C8B-B14F-4D97-AF65-F5344CB8AC3E}">
        <p14:creationId xmlns:p14="http://schemas.microsoft.com/office/powerpoint/2010/main" val="3701725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1364" y="107577"/>
            <a:ext cx="6078072" cy="316005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fr-FR" sz="1400" dirty="0"/>
              <a:t>J’aime bien habiter dans la Bretagne car c’est tranquille et belle. Le paysage est beau et j’aime me promener dans la nature. Il n’y a pas beaucoup de pollution alors c’est propre et vert.</a:t>
            </a:r>
            <a:endParaRPr lang="en-GB" sz="1400" dirty="0"/>
          </a:p>
          <a:p>
            <a:r>
              <a:rPr lang="fr-FR" sz="1400" dirty="0"/>
              <a:t>Vu que je suis sportive, j’aime aussi faire du vélo et du footing avec mes copains et nous aimons aussi pique-niquer, bavarder er se détendre le week-end. </a:t>
            </a:r>
            <a:endParaRPr lang="en-GB" sz="1400" dirty="0"/>
          </a:p>
          <a:p>
            <a:r>
              <a:rPr lang="fr-FR" sz="1400" dirty="0"/>
              <a:t>Je recommanderais visiter ma région pour déguster la cuisine locale – il y a une variété de fromages, pâtisseries et autres desserts qui sont impeccables (si on a le bec sucré*, il ne faut pas rater l’occasion !).</a:t>
            </a:r>
            <a:endParaRPr lang="en-GB" sz="1400" dirty="0"/>
          </a:p>
          <a:p>
            <a:r>
              <a:rPr lang="fr-FR" sz="1400" dirty="0"/>
              <a:t>Le seul problème ici, c’est qu’on est un peu loin des grandes villes et les transports ne sont pas bien développés. Dans le futur, pour le travail, je pense que je voudrais habiter dans une grande ville comme Paris ou Lyon au lieu car c’est plus animé et on peut gagner plus d’argent avec un bon emploi.</a:t>
            </a:r>
          </a:p>
          <a:p>
            <a:endParaRPr lang="en-GB" sz="1400" dirty="0"/>
          </a:p>
          <a:p>
            <a:r>
              <a:rPr lang="en-GB" sz="1400" dirty="0"/>
              <a:t>*</a:t>
            </a:r>
            <a:r>
              <a:rPr lang="en-GB" sz="1400" dirty="0" err="1"/>
              <a:t>si</a:t>
            </a:r>
            <a:r>
              <a:rPr lang="en-GB" sz="1400" dirty="0"/>
              <a:t> on a le </a:t>
            </a:r>
            <a:r>
              <a:rPr lang="en-GB" sz="1400" dirty="0" err="1"/>
              <a:t>bec</a:t>
            </a:r>
            <a:r>
              <a:rPr lang="en-GB" sz="1400" dirty="0"/>
              <a:t> </a:t>
            </a:r>
            <a:r>
              <a:rPr lang="en-GB" sz="1400" dirty="0" err="1"/>
              <a:t>sucré</a:t>
            </a:r>
            <a:r>
              <a:rPr lang="en-GB" sz="1400" dirty="0"/>
              <a:t> – if you’ve got a sweet tooth</a:t>
            </a:r>
          </a:p>
        </p:txBody>
      </p:sp>
      <p:graphicFrame>
        <p:nvGraphicFramePr>
          <p:cNvPr id="3" name="Table 2"/>
          <p:cNvGraphicFramePr>
            <a:graphicFrameLocks noGrp="1"/>
          </p:cNvGraphicFramePr>
          <p:nvPr/>
        </p:nvGraphicFramePr>
        <p:xfrm>
          <a:off x="161364" y="3671047"/>
          <a:ext cx="6078072" cy="2966720"/>
        </p:xfrm>
        <a:graphic>
          <a:graphicData uri="http://schemas.openxmlformats.org/drawingml/2006/table">
            <a:tbl>
              <a:tblPr firstRow="1" bandRow="1">
                <a:tableStyleId>{5940675A-B579-460E-94D1-54222C63F5DA}</a:tableStyleId>
              </a:tblPr>
              <a:tblGrid>
                <a:gridCol w="3039036">
                  <a:extLst>
                    <a:ext uri="{9D8B030D-6E8A-4147-A177-3AD203B41FA5}">
                      <a16:colId xmlns:a16="http://schemas.microsoft.com/office/drawing/2014/main" val="20000"/>
                    </a:ext>
                  </a:extLst>
                </a:gridCol>
                <a:gridCol w="3039036">
                  <a:extLst>
                    <a:ext uri="{9D8B030D-6E8A-4147-A177-3AD203B41FA5}">
                      <a16:colId xmlns:a16="http://schemas.microsoft.com/office/drawing/2014/main" val="20001"/>
                    </a:ext>
                  </a:extLst>
                </a:gridCol>
              </a:tblGrid>
              <a:tr h="370840">
                <a:tc>
                  <a:txBody>
                    <a:bodyPr/>
                    <a:lstStyle/>
                    <a:p>
                      <a:r>
                        <a:rPr lang="en-GB" sz="1400" dirty="0"/>
                        <a:t>I really</a:t>
                      </a:r>
                      <a:r>
                        <a:rPr lang="en-GB" sz="1400" baseline="0" dirty="0"/>
                        <a:t> like living</a:t>
                      </a:r>
                      <a:endParaRPr lang="en-GB" sz="1400" dirty="0"/>
                    </a:p>
                  </a:txBody>
                  <a:tcPr/>
                </a:tc>
                <a:tc>
                  <a:txBody>
                    <a:bodyPr/>
                    <a:lstStyle/>
                    <a:p>
                      <a:endParaRPr lang="en-GB" sz="1400" dirty="0"/>
                    </a:p>
                  </a:txBody>
                  <a:tcPr/>
                </a:tc>
                <a:extLst>
                  <a:ext uri="{0D108BD9-81ED-4DB2-BD59-A6C34878D82A}">
                    <a16:rowId xmlns:a16="http://schemas.microsoft.com/office/drawing/2014/main" val="10000"/>
                  </a:ext>
                </a:extLst>
              </a:tr>
              <a:tr h="370840">
                <a:tc>
                  <a:txBody>
                    <a:bodyPr/>
                    <a:lstStyle/>
                    <a:p>
                      <a:r>
                        <a:rPr lang="en-GB" sz="1400" dirty="0"/>
                        <a:t>The landscape is beautiful</a:t>
                      </a:r>
                    </a:p>
                  </a:txBody>
                  <a:tcPr/>
                </a:tc>
                <a:tc>
                  <a:txBody>
                    <a:bodyPr/>
                    <a:lstStyle/>
                    <a:p>
                      <a:endParaRPr lang="en-GB" sz="1400"/>
                    </a:p>
                  </a:txBody>
                  <a:tcPr/>
                </a:tc>
                <a:extLst>
                  <a:ext uri="{0D108BD9-81ED-4DB2-BD59-A6C34878D82A}">
                    <a16:rowId xmlns:a16="http://schemas.microsoft.com/office/drawing/2014/main" val="10001"/>
                  </a:ext>
                </a:extLst>
              </a:tr>
              <a:tr h="370840">
                <a:tc>
                  <a:txBody>
                    <a:bodyPr/>
                    <a:lstStyle/>
                    <a:p>
                      <a:r>
                        <a:rPr lang="en-GB" sz="1400" dirty="0"/>
                        <a:t>I like walking</a:t>
                      </a:r>
                      <a:r>
                        <a:rPr lang="en-GB" sz="1400" baseline="0" dirty="0"/>
                        <a:t> in nature</a:t>
                      </a:r>
                      <a:endParaRPr lang="en-GB" sz="1400" dirty="0"/>
                    </a:p>
                  </a:txBody>
                  <a:tcPr/>
                </a:tc>
                <a:tc>
                  <a:txBody>
                    <a:bodyPr/>
                    <a:lstStyle/>
                    <a:p>
                      <a:endParaRPr lang="en-GB" sz="1400" dirty="0"/>
                    </a:p>
                  </a:txBody>
                  <a:tcPr/>
                </a:tc>
                <a:extLst>
                  <a:ext uri="{0D108BD9-81ED-4DB2-BD59-A6C34878D82A}">
                    <a16:rowId xmlns:a16="http://schemas.microsoft.com/office/drawing/2014/main" val="10002"/>
                  </a:ext>
                </a:extLst>
              </a:tr>
              <a:tr h="370840">
                <a:tc>
                  <a:txBody>
                    <a:bodyPr/>
                    <a:lstStyle/>
                    <a:p>
                      <a:r>
                        <a:rPr lang="en-GB" sz="1400" dirty="0"/>
                        <a:t>Given that I’m sporty</a:t>
                      </a:r>
                    </a:p>
                  </a:txBody>
                  <a:tcPr/>
                </a:tc>
                <a:tc>
                  <a:txBody>
                    <a:bodyPr/>
                    <a:lstStyle/>
                    <a:p>
                      <a:endParaRPr lang="en-GB" sz="1400"/>
                    </a:p>
                  </a:txBody>
                  <a:tcPr/>
                </a:tc>
                <a:extLst>
                  <a:ext uri="{0D108BD9-81ED-4DB2-BD59-A6C34878D82A}">
                    <a16:rowId xmlns:a16="http://schemas.microsoft.com/office/drawing/2014/main" val="10003"/>
                  </a:ext>
                </a:extLst>
              </a:tr>
              <a:tr h="370840">
                <a:tc>
                  <a:txBody>
                    <a:bodyPr/>
                    <a:lstStyle/>
                    <a:p>
                      <a:r>
                        <a:rPr lang="en-GB" sz="1400" dirty="0"/>
                        <a:t>We like to</a:t>
                      </a:r>
                      <a:r>
                        <a:rPr lang="en-GB" sz="1400" baseline="0" dirty="0"/>
                        <a:t> relax at the weekend</a:t>
                      </a:r>
                      <a:endParaRPr lang="en-GB" sz="1400" dirty="0"/>
                    </a:p>
                  </a:txBody>
                  <a:tcPr/>
                </a:tc>
                <a:tc>
                  <a:txBody>
                    <a:bodyPr/>
                    <a:lstStyle/>
                    <a:p>
                      <a:endParaRPr lang="en-GB" sz="1400"/>
                    </a:p>
                  </a:txBody>
                  <a:tcPr/>
                </a:tc>
                <a:extLst>
                  <a:ext uri="{0D108BD9-81ED-4DB2-BD59-A6C34878D82A}">
                    <a16:rowId xmlns:a16="http://schemas.microsoft.com/office/drawing/2014/main" val="10004"/>
                  </a:ext>
                </a:extLst>
              </a:tr>
              <a:tr h="370840">
                <a:tc>
                  <a:txBody>
                    <a:bodyPr/>
                    <a:lstStyle/>
                    <a:p>
                      <a:r>
                        <a:rPr lang="en-GB" sz="1400" dirty="0"/>
                        <a:t>The only problem here</a:t>
                      </a:r>
                    </a:p>
                  </a:txBody>
                  <a:tcPr/>
                </a:tc>
                <a:tc>
                  <a:txBody>
                    <a:bodyPr/>
                    <a:lstStyle/>
                    <a:p>
                      <a:endParaRPr lang="en-GB" sz="1400"/>
                    </a:p>
                  </a:txBody>
                  <a:tcPr/>
                </a:tc>
                <a:extLst>
                  <a:ext uri="{0D108BD9-81ED-4DB2-BD59-A6C34878D82A}">
                    <a16:rowId xmlns:a16="http://schemas.microsoft.com/office/drawing/2014/main" val="10005"/>
                  </a:ext>
                </a:extLst>
              </a:tr>
              <a:tr h="370840">
                <a:tc>
                  <a:txBody>
                    <a:bodyPr/>
                    <a:lstStyle/>
                    <a:p>
                      <a:r>
                        <a:rPr lang="en-GB" sz="1400" dirty="0"/>
                        <a:t>The transport</a:t>
                      </a:r>
                      <a:r>
                        <a:rPr lang="en-GB" sz="1400" baseline="0" dirty="0"/>
                        <a:t>s aren’t well developed</a:t>
                      </a:r>
                      <a:endParaRPr lang="en-GB" sz="1400" dirty="0"/>
                    </a:p>
                  </a:txBody>
                  <a:tcPr/>
                </a:tc>
                <a:tc>
                  <a:txBody>
                    <a:bodyPr/>
                    <a:lstStyle/>
                    <a:p>
                      <a:endParaRPr lang="en-GB" sz="1400"/>
                    </a:p>
                  </a:txBody>
                  <a:tcPr/>
                </a:tc>
                <a:extLst>
                  <a:ext uri="{0D108BD9-81ED-4DB2-BD59-A6C34878D82A}">
                    <a16:rowId xmlns:a16="http://schemas.microsoft.com/office/drawing/2014/main" val="10006"/>
                  </a:ext>
                </a:extLst>
              </a:tr>
              <a:tr h="370840">
                <a:tc>
                  <a:txBody>
                    <a:bodyPr/>
                    <a:lstStyle/>
                    <a:p>
                      <a:r>
                        <a:rPr lang="en-GB" sz="1400" dirty="0"/>
                        <a:t>I’d like to live in a big city</a:t>
                      </a:r>
                    </a:p>
                  </a:txBody>
                  <a:tcPr/>
                </a:tc>
                <a:tc>
                  <a:txBody>
                    <a:bodyPr/>
                    <a:lstStyle/>
                    <a:p>
                      <a:endParaRPr lang="en-GB" sz="1400" dirty="0"/>
                    </a:p>
                  </a:txBody>
                  <a:tcPr/>
                </a:tc>
                <a:extLst>
                  <a:ext uri="{0D108BD9-81ED-4DB2-BD59-A6C34878D82A}">
                    <a16:rowId xmlns:a16="http://schemas.microsoft.com/office/drawing/2014/main" val="10007"/>
                  </a:ext>
                </a:extLst>
              </a:tr>
            </a:tbl>
          </a:graphicData>
        </a:graphic>
      </p:graphicFrame>
      <p:sp>
        <p:nvSpPr>
          <p:cNvPr id="4" name="Rectangle 3"/>
          <p:cNvSpPr/>
          <p:nvPr/>
        </p:nvSpPr>
        <p:spPr>
          <a:xfrm>
            <a:off x="161364" y="3307976"/>
            <a:ext cx="2837329" cy="32273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400" b="1" u="sng" dirty="0"/>
              <a:t>Find the following in French</a:t>
            </a:r>
          </a:p>
        </p:txBody>
      </p:sp>
      <p:sp>
        <p:nvSpPr>
          <p:cNvPr id="5" name="Rectangle 4"/>
          <p:cNvSpPr/>
          <p:nvPr/>
        </p:nvSpPr>
        <p:spPr>
          <a:xfrm>
            <a:off x="6468035" y="107577"/>
            <a:ext cx="5338483" cy="539227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GB" sz="1600" b="1" u="sng" dirty="0" err="1"/>
              <a:t>Choisissez</a:t>
            </a:r>
            <a:r>
              <a:rPr lang="en-GB" sz="1600" b="1" u="sng" dirty="0"/>
              <a:t> la bonne </a:t>
            </a:r>
            <a:r>
              <a:rPr lang="en-GB" sz="1600" b="1" u="sng" dirty="0" err="1"/>
              <a:t>réponse</a:t>
            </a:r>
            <a:endParaRPr lang="en-GB" sz="1600" b="1" u="sng" dirty="0"/>
          </a:p>
          <a:p>
            <a:endParaRPr lang="en-GB" sz="1400" dirty="0"/>
          </a:p>
          <a:p>
            <a:r>
              <a:rPr lang="en-GB" sz="1600" dirty="0"/>
              <a:t>1, </a:t>
            </a:r>
            <a:r>
              <a:rPr lang="en-GB" sz="1600" b="1" dirty="0"/>
              <a:t>Elle </a:t>
            </a:r>
            <a:r>
              <a:rPr lang="en-GB" sz="1600" b="1" dirty="0" err="1"/>
              <a:t>dirait</a:t>
            </a:r>
            <a:r>
              <a:rPr lang="en-GB" sz="1600" b="1" dirty="0"/>
              <a:t> que </a:t>
            </a:r>
            <a:r>
              <a:rPr lang="en-GB" sz="1600" b="1" dirty="0" err="1"/>
              <a:t>sa</a:t>
            </a:r>
            <a:r>
              <a:rPr lang="en-GB" sz="1600" b="1" dirty="0"/>
              <a:t> </a:t>
            </a:r>
            <a:r>
              <a:rPr lang="en-GB" sz="1600" b="1" dirty="0" err="1"/>
              <a:t>région</a:t>
            </a:r>
            <a:r>
              <a:rPr lang="en-GB" sz="1600" b="1" dirty="0"/>
              <a:t> </a:t>
            </a:r>
            <a:r>
              <a:rPr lang="en-GB" sz="1600" b="1" dirty="0" err="1"/>
              <a:t>est</a:t>
            </a:r>
            <a:r>
              <a:rPr lang="en-GB" sz="1600" b="1" dirty="0"/>
              <a:t> </a:t>
            </a:r>
            <a:endParaRPr lang="en-GB" sz="1600" dirty="0"/>
          </a:p>
          <a:p>
            <a:r>
              <a:rPr lang="en-GB" sz="1600" dirty="0"/>
              <a:t>A. Sale	 	B. </a:t>
            </a:r>
            <a:r>
              <a:rPr lang="en-GB" sz="1600" dirty="0" err="1"/>
              <a:t>pollué</a:t>
            </a:r>
            <a:r>
              <a:rPr lang="en-GB" sz="1600" dirty="0"/>
              <a:t>	 	C. </a:t>
            </a:r>
            <a:r>
              <a:rPr lang="en-GB" sz="1600" dirty="0" err="1"/>
              <a:t>joli</a:t>
            </a:r>
            <a:r>
              <a:rPr lang="en-GB" sz="1600" dirty="0"/>
              <a:t> 	 </a:t>
            </a:r>
          </a:p>
          <a:p>
            <a:r>
              <a:rPr lang="en-GB" sz="1600" dirty="0"/>
              <a:t>D. </a:t>
            </a:r>
            <a:r>
              <a:rPr lang="en-GB" sz="1600" dirty="0" err="1"/>
              <a:t>moche</a:t>
            </a:r>
            <a:r>
              <a:rPr lang="en-GB" sz="1600" dirty="0"/>
              <a:t> </a:t>
            </a:r>
          </a:p>
          <a:p>
            <a:endParaRPr lang="en-GB" sz="1600" dirty="0"/>
          </a:p>
          <a:p>
            <a:r>
              <a:rPr lang="en-GB" sz="1600" dirty="0"/>
              <a:t>2, </a:t>
            </a:r>
            <a:r>
              <a:rPr lang="en-GB" sz="1600" b="1" dirty="0"/>
              <a:t>Le </a:t>
            </a:r>
            <a:r>
              <a:rPr lang="en-GB" sz="1600" b="1" dirty="0" err="1"/>
              <a:t>samedi</a:t>
            </a:r>
            <a:r>
              <a:rPr lang="en-GB" sz="1600" b="1" dirty="0"/>
              <a:t>, </a:t>
            </a:r>
            <a:r>
              <a:rPr lang="en-GB" sz="1600" b="1" dirty="0" err="1"/>
              <a:t>elle</a:t>
            </a:r>
            <a:r>
              <a:rPr lang="en-GB" sz="1600" b="1" dirty="0"/>
              <a:t> fait </a:t>
            </a:r>
            <a:r>
              <a:rPr lang="en-GB" sz="1600" b="1" dirty="0" err="1"/>
              <a:t>souvent</a:t>
            </a:r>
            <a:endParaRPr lang="en-GB" sz="1600" dirty="0"/>
          </a:p>
          <a:p>
            <a:r>
              <a:rPr lang="en-GB" sz="1600" dirty="0"/>
              <a:t>A. Du VTT	 	B. des promenades	 C. un barbeque </a:t>
            </a:r>
          </a:p>
          <a:p>
            <a:r>
              <a:rPr lang="en-GB" sz="1600" dirty="0"/>
              <a:t>D. </a:t>
            </a:r>
            <a:r>
              <a:rPr lang="en-GB" sz="1600" dirty="0" err="1"/>
              <a:t>Rien</a:t>
            </a:r>
            <a:endParaRPr lang="en-GB" sz="1600" dirty="0"/>
          </a:p>
          <a:p>
            <a:endParaRPr lang="en-GB" sz="1600" dirty="0"/>
          </a:p>
          <a:p>
            <a:r>
              <a:rPr lang="en-GB" sz="1600" dirty="0"/>
              <a:t>3, </a:t>
            </a:r>
            <a:r>
              <a:rPr lang="en-GB" sz="1600" b="1" dirty="0"/>
              <a:t>Les </a:t>
            </a:r>
            <a:r>
              <a:rPr lang="en-GB" sz="1600" b="1" dirty="0" err="1"/>
              <a:t>spécialités</a:t>
            </a:r>
            <a:r>
              <a:rPr lang="en-GB" sz="1600" b="1" dirty="0"/>
              <a:t> de la </a:t>
            </a:r>
            <a:r>
              <a:rPr lang="en-GB" sz="1600" b="1" dirty="0" err="1"/>
              <a:t>région</a:t>
            </a:r>
            <a:r>
              <a:rPr lang="en-GB" sz="1600" b="1" dirty="0"/>
              <a:t> </a:t>
            </a:r>
            <a:r>
              <a:rPr lang="en-GB" sz="1600" b="1" dirty="0" err="1"/>
              <a:t>sont</a:t>
            </a:r>
            <a:r>
              <a:rPr lang="en-GB" sz="1600" b="1" dirty="0"/>
              <a:t> </a:t>
            </a:r>
            <a:endParaRPr lang="en-GB" sz="1600" dirty="0"/>
          </a:p>
          <a:p>
            <a:r>
              <a:rPr lang="en-GB" sz="1600" dirty="0"/>
              <a:t>A. </a:t>
            </a:r>
            <a:r>
              <a:rPr lang="en-GB" sz="1600" dirty="0" err="1"/>
              <a:t>Sucrées</a:t>
            </a:r>
            <a:r>
              <a:rPr lang="en-GB" sz="1600" dirty="0"/>
              <a:t>	 	B. </a:t>
            </a:r>
            <a:r>
              <a:rPr lang="en-GB" sz="1600" dirty="0" err="1"/>
              <a:t>peu</a:t>
            </a:r>
            <a:r>
              <a:rPr lang="en-GB" sz="1600" dirty="0"/>
              <a:t>	 	C. </a:t>
            </a:r>
            <a:r>
              <a:rPr lang="en-GB" sz="1600" dirty="0" err="1"/>
              <a:t>variées</a:t>
            </a:r>
            <a:r>
              <a:rPr lang="en-GB" sz="1600" dirty="0"/>
              <a:t> 	 </a:t>
            </a:r>
          </a:p>
          <a:p>
            <a:r>
              <a:rPr lang="en-GB" sz="1600" dirty="0"/>
              <a:t>D. simples</a:t>
            </a:r>
          </a:p>
          <a:p>
            <a:endParaRPr lang="en-GB" sz="1600" dirty="0"/>
          </a:p>
          <a:p>
            <a:r>
              <a:rPr lang="en-GB" sz="1600" dirty="0"/>
              <a:t>4, </a:t>
            </a:r>
            <a:r>
              <a:rPr lang="en-GB" sz="1600" b="1" dirty="0"/>
              <a:t>Pour se </a:t>
            </a:r>
            <a:r>
              <a:rPr lang="en-GB" sz="1600" b="1" dirty="0" err="1"/>
              <a:t>déplacer</a:t>
            </a:r>
            <a:r>
              <a:rPr lang="en-GB" sz="1600" b="1" dirty="0"/>
              <a:t>, </a:t>
            </a:r>
            <a:r>
              <a:rPr lang="en-GB" sz="1600" b="1" dirty="0" err="1"/>
              <a:t>c’est</a:t>
            </a:r>
            <a:r>
              <a:rPr lang="en-GB" sz="1600" b="1" dirty="0"/>
              <a:t> </a:t>
            </a:r>
            <a:endParaRPr lang="en-GB" sz="1600" dirty="0"/>
          </a:p>
          <a:p>
            <a:r>
              <a:rPr lang="en-GB" sz="1600" dirty="0"/>
              <a:t>A. Facile		B. </a:t>
            </a:r>
            <a:r>
              <a:rPr lang="en-GB" sz="1600" dirty="0" err="1"/>
              <a:t>cher</a:t>
            </a:r>
            <a:r>
              <a:rPr lang="en-GB" sz="1600" dirty="0"/>
              <a:t>		 C. </a:t>
            </a:r>
            <a:r>
              <a:rPr lang="en-GB" sz="1600" dirty="0" err="1"/>
              <a:t>bénéfique</a:t>
            </a:r>
            <a:r>
              <a:rPr lang="en-GB" sz="1600" dirty="0"/>
              <a:t>  </a:t>
            </a:r>
          </a:p>
          <a:p>
            <a:r>
              <a:rPr lang="en-GB" sz="1600" dirty="0"/>
              <a:t>D. </a:t>
            </a:r>
            <a:r>
              <a:rPr lang="en-GB" sz="1600" dirty="0" err="1"/>
              <a:t>compliqué</a:t>
            </a:r>
            <a:endParaRPr lang="en-GB" sz="1600" dirty="0"/>
          </a:p>
          <a:p>
            <a:endParaRPr lang="en-GB" sz="1600" dirty="0"/>
          </a:p>
          <a:p>
            <a:r>
              <a:rPr lang="en-GB" sz="1600" dirty="0"/>
              <a:t>5, </a:t>
            </a:r>
            <a:r>
              <a:rPr lang="en-GB" sz="1600" b="1" dirty="0"/>
              <a:t>Elle </a:t>
            </a:r>
            <a:r>
              <a:rPr lang="en-GB" sz="1600" b="1" dirty="0" err="1"/>
              <a:t>veut</a:t>
            </a:r>
            <a:r>
              <a:rPr lang="en-GB" sz="1600" b="1" dirty="0"/>
              <a:t> </a:t>
            </a:r>
            <a:r>
              <a:rPr lang="en-GB" sz="1600" b="1" dirty="0" err="1"/>
              <a:t>déménager</a:t>
            </a:r>
            <a:r>
              <a:rPr lang="en-GB" sz="1600" b="1" dirty="0"/>
              <a:t> </a:t>
            </a:r>
            <a:r>
              <a:rPr lang="en-GB" sz="1600" b="1" dirty="0" err="1"/>
              <a:t>dans</a:t>
            </a:r>
            <a:r>
              <a:rPr lang="en-GB" sz="1600" b="1" dirty="0"/>
              <a:t> </a:t>
            </a:r>
            <a:r>
              <a:rPr lang="en-GB" sz="1600" b="1" dirty="0" err="1"/>
              <a:t>une</a:t>
            </a:r>
            <a:r>
              <a:rPr lang="en-GB" sz="1600" b="1" dirty="0"/>
              <a:t> </a:t>
            </a:r>
            <a:r>
              <a:rPr lang="en-GB" sz="1600" b="1" dirty="0" err="1"/>
              <a:t>grande</a:t>
            </a:r>
            <a:r>
              <a:rPr lang="en-GB" sz="1600" b="1" dirty="0"/>
              <a:t> </a:t>
            </a:r>
            <a:r>
              <a:rPr lang="en-GB" sz="1600" b="1" dirty="0" err="1"/>
              <a:t>ville</a:t>
            </a:r>
            <a:r>
              <a:rPr lang="en-GB" sz="1600" b="1" dirty="0"/>
              <a:t> pour</a:t>
            </a:r>
            <a:endParaRPr lang="en-GB" sz="1600" dirty="0"/>
          </a:p>
          <a:p>
            <a:r>
              <a:rPr lang="en-GB" sz="1600" dirty="0"/>
              <a:t>A. </a:t>
            </a:r>
            <a:r>
              <a:rPr lang="en-GB" sz="1600" dirty="0" err="1"/>
              <a:t>Travailler</a:t>
            </a:r>
            <a:r>
              <a:rPr lang="en-GB" sz="1600" dirty="0"/>
              <a:t> 	B. la cuisine	C. </a:t>
            </a:r>
            <a:r>
              <a:rPr lang="en-GB" sz="1600" dirty="0" err="1"/>
              <a:t>voir</a:t>
            </a:r>
            <a:r>
              <a:rPr lang="en-GB" sz="1600" dirty="0"/>
              <a:t> </a:t>
            </a:r>
            <a:r>
              <a:rPr lang="en-GB" sz="1600" dirty="0" err="1"/>
              <a:t>sa</a:t>
            </a:r>
            <a:r>
              <a:rPr lang="en-GB" sz="1600" dirty="0"/>
              <a:t> </a:t>
            </a:r>
            <a:r>
              <a:rPr lang="en-GB" sz="1600" dirty="0" err="1"/>
              <a:t>famille</a:t>
            </a:r>
            <a:r>
              <a:rPr lang="en-GB" sz="1600" dirty="0"/>
              <a:t>  D. la culture</a:t>
            </a:r>
          </a:p>
        </p:txBody>
      </p:sp>
    </p:spTree>
    <p:extLst>
      <p:ext uri="{BB962C8B-B14F-4D97-AF65-F5344CB8AC3E}">
        <p14:creationId xmlns:p14="http://schemas.microsoft.com/office/powerpoint/2010/main" val="319393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78070" y="349624"/>
            <a:ext cx="2770095" cy="287767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342900" indent="-342900">
              <a:buFont typeface="+mj-lt"/>
              <a:buAutoNum type="arabicPeriod"/>
            </a:pPr>
            <a:r>
              <a:rPr lang="en-GB" sz="1400" dirty="0"/>
              <a:t>La photo </a:t>
            </a:r>
            <a:r>
              <a:rPr lang="en-GB" sz="1400" dirty="0" err="1"/>
              <a:t>est</a:t>
            </a:r>
            <a:r>
              <a:rPr lang="en-GB" sz="1400" dirty="0"/>
              <a:t> </a:t>
            </a:r>
          </a:p>
          <a:p>
            <a:pPr marL="342900" indent="-342900">
              <a:buFont typeface="+mj-lt"/>
              <a:buAutoNum type="arabicPeriod"/>
            </a:pPr>
            <a:r>
              <a:rPr lang="en-GB" sz="1400" dirty="0" err="1"/>
              <a:t>Dans</a:t>
            </a:r>
            <a:r>
              <a:rPr lang="en-GB" sz="1400" dirty="0"/>
              <a:t> la photo, </a:t>
            </a:r>
            <a:r>
              <a:rPr lang="en-GB" sz="1400" dirty="0" err="1"/>
              <a:t>il</a:t>
            </a:r>
            <a:r>
              <a:rPr lang="en-GB" sz="1400" dirty="0"/>
              <a:t> y a </a:t>
            </a:r>
          </a:p>
          <a:p>
            <a:pPr marL="342900" indent="-342900">
              <a:buFont typeface="+mj-lt"/>
              <a:buAutoNum type="arabicPeriod"/>
            </a:pPr>
            <a:r>
              <a:rPr lang="en-GB" sz="1400" dirty="0"/>
              <a:t>On </a:t>
            </a:r>
            <a:r>
              <a:rPr lang="en-GB" sz="1400" dirty="0" err="1"/>
              <a:t>peut</a:t>
            </a:r>
            <a:r>
              <a:rPr lang="en-GB" sz="1400" dirty="0"/>
              <a:t> </a:t>
            </a:r>
            <a:r>
              <a:rPr lang="en-GB" sz="1400" dirty="0" err="1"/>
              <a:t>aussi</a:t>
            </a:r>
            <a:r>
              <a:rPr lang="en-GB" sz="1400" dirty="0"/>
              <a:t> </a:t>
            </a:r>
            <a:r>
              <a:rPr lang="en-GB" sz="1400" dirty="0" err="1"/>
              <a:t>voir</a:t>
            </a:r>
            <a:endParaRPr lang="en-GB" sz="1400" dirty="0"/>
          </a:p>
          <a:p>
            <a:pPr marL="342900" indent="-342900">
              <a:buFont typeface="+mj-lt"/>
              <a:buAutoNum type="arabicPeriod"/>
            </a:pPr>
            <a:r>
              <a:rPr lang="en-GB" sz="1400" dirty="0"/>
              <a:t>Il me </a:t>
            </a:r>
            <a:r>
              <a:rPr lang="en-GB" sz="1400" dirty="0" err="1"/>
              <a:t>semble</a:t>
            </a:r>
            <a:endParaRPr lang="en-GB" sz="1400" dirty="0"/>
          </a:p>
          <a:p>
            <a:pPr marL="342900" indent="-342900">
              <a:buFont typeface="+mj-lt"/>
              <a:buAutoNum type="arabicPeriod"/>
            </a:pPr>
            <a:r>
              <a:rPr lang="en-GB" sz="1400" dirty="0" err="1"/>
              <a:t>Ils</a:t>
            </a:r>
            <a:r>
              <a:rPr lang="en-GB" sz="1400" dirty="0"/>
              <a:t> me </a:t>
            </a:r>
            <a:r>
              <a:rPr lang="en-GB" sz="1400" dirty="0" err="1"/>
              <a:t>semblent</a:t>
            </a:r>
            <a:endParaRPr lang="en-GB" sz="1400" dirty="0"/>
          </a:p>
          <a:p>
            <a:pPr marL="342900" indent="-342900">
              <a:buFont typeface="+mj-lt"/>
              <a:buAutoNum type="arabicPeriod"/>
            </a:pPr>
            <a:r>
              <a:rPr lang="en-GB" sz="1400" dirty="0"/>
              <a:t>Il/</a:t>
            </a:r>
            <a:r>
              <a:rPr lang="en-GB" sz="1400" dirty="0" err="1"/>
              <a:t>elle</a:t>
            </a:r>
            <a:r>
              <a:rPr lang="en-GB" sz="1400" dirty="0"/>
              <a:t> </a:t>
            </a:r>
            <a:r>
              <a:rPr lang="en-GB" sz="1400" dirty="0" err="1"/>
              <a:t>est</a:t>
            </a:r>
            <a:r>
              <a:rPr lang="en-GB" sz="1400" dirty="0"/>
              <a:t> </a:t>
            </a:r>
            <a:r>
              <a:rPr lang="en-GB" sz="1400" dirty="0" err="1"/>
              <a:t>en</a:t>
            </a:r>
            <a:r>
              <a:rPr lang="en-GB" sz="1400" dirty="0"/>
              <a:t> train de</a:t>
            </a:r>
          </a:p>
          <a:p>
            <a:pPr marL="342900" indent="-342900">
              <a:buFont typeface="+mj-lt"/>
              <a:buAutoNum type="arabicPeriod"/>
            </a:pPr>
            <a:r>
              <a:rPr lang="en-GB" sz="1400" dirty="0" err="1"/>
              <a:t>Ils</a:t>
            </a:r>
            <a:r>
              <a:rPr lang="en-GB" sz="1400" dirty="0"/>
              <a:t> </a:t>
            </a:r>
            <a:r>
              <a:rPr lang="en-GB" sz="1400" dirty="0" err="1"/>
              <a:t>sont</a:t>
            </a:r>
            <a:r>
              <a:rPr lang="en-GB" sz="1400" dirty="0"/>
              <a:t> </a:t>
            </a:r>
            <a:r>
              <a:rPr lang="en-GB" sz="1400" dirty="0" err="1"/>
              <a:t>en</a:t>
            </a:r>
            <a:r>
              <a:rPr lang="en-GB" sz="1400" dirty="0"/>
              <a:t> train de</a:t>
            </a:r>
          </a:p>
          <a:p>
            <a:pPr marL="342900" indent="-342900">
              <a:buFont typeface="+mj-lt"/>
              <a:buAutoNum type="arabicPeriod"/>
            </a:pPr>
            <a:r>
              <a:rPr lang="en-GB" sz="1400" dirty="0"/>
              <a:t>Il fait beau/</a:t>
            </a:r>
            <a:r>
              <a:rPr lang="en-GB" sz="1400" dirty="0" err="1"/>
              <a:t>chaud</a:t>
            </a:r>
            <a:r>
              <a:rPr lang="en-GB" sz="1400" dirty="0"/>
              <a:t>/</a:t>
            </a:r>
            <a:r>
              <a:rPr lang="en-GB" sz="1400" dirty="0" err="1"/>
              <a:t>il</a:t>
            </a:r>
            <a:r>
              <a:rPr lang="en-GB" sz="1400" dirty="0"/>
              <a:t> y a du </a:t>
            </a:r>
            <a:r>
              <a:rPr lang="en-GB" sz="1400" dirty="0" err="1"/>
              <a:t>soleil</a:t>
            </a:r>
            <a:r>
              <a:rPr lang="en-GB" sz="1400" dirty="0"/>
              <a:t>/</a:t>
            </a:r>
            <a:r>
              <a:rPr lang="en-GB" sz="1400" dirty="0" err="1"/>
              <a:t>il</a:t>
            </a:r>
            <a:r>
              <a:rPr lang="en-GB" sz="1400" dirty="0"/>
              <a:t> </a:t>
            </a:r>
            <a:r>
              <a:rPr lang="en-GB" sz="1400" dirty="0" err="1"/>
              <a:t>neige</a:t>
            </a:r>
            <a:r>
              <a:rPr lang="en-GB" sz="1400" dirty="0"/>
              <a:t>/</a:t>
            </a:r>
            <a:r>
              <a:rPr lang="en-GB" sz="1400" dirty="0" err="1"/>
              <a:t>il</a:t>
            </a:r>
            <a:r>
              <a:rPr lang="en-GB" sz="1400" dirty="0"/>
              <a:t> </a:t>
            </a:r>
            <a:r>
              <a:rPr lang="en-GB" sz="1400" dirty="0" err="1"/>
              <a:t>pleut</a:t>
            </a:r>
            <a:endParaRPr lang="en-GB" sz="1400" dirty="0"/>
          </a:p>
          <a:p>
            <a:pPr marL="342900" indent="-342900">
              <a:buFont typeface="+mj-lt"/>
              <a:buAutoNum type="arabicPeriod"/>
            </a:pPr>
            <a:r>
              <a:rPr lang="en-GB" sz="1400" dirty="0" err="1"/>
              <a:t>J’aimerais</a:t>
            </a:r>
            <a:r>
              <a:rPr lang="en-GB" sz="1400" dirty="0"/>
              <a:t> y …</a:t>
            </a:r>
          </a:p>
          <a:p>
            <a:pPr marL="342900" indent="-342900">
              <a:buFont typeface="+mj-lt"/>
              <a:buAutoNum type="arabicPeriod"/>
            </a:pPr>
            <a:r>
              <a:rPr lang="en-GB" sz="1400" dirty="0"/>
              <a:t>Je </a:t>
            </a:r>
            <a:r>
              <a:rPr lang="en-GB" sz="1400" dirty="0" err="1"/>
              <a:t>pense</a:t>
            </a:r>
            <a:r>
              <a:rPr lang="en-GB" sz="1400" dirty="0"/>
              <a:t> que </a:t>
            </a:r>
            <a:r>
              <a:rPr lang="en-GB" sz="1400" dirty="0" err="1"/>
              <a:t>c’est</a:t>
            </a:r>
            <a:endParaRPr lang="en-GB" sz="1400" dirty="0"/>
          </a:p>
          <a:p>
            <a:pPr marL="342900" indent="-342900">
              <a:buFont typeface="+mj-lt"/>
              <a:buAutoNum type="arabicPeriod"/>
            </a:pPr>
            <a:r>
              <a:rPr lang="en-GB" sz="1400" dirty="0"/>
              <a:t>Je </a:t>
            </a:r>
            <a:r>
              <a:rPr lang="en-GB" sz="1400" dirty="0" err="1"/>
              <a:t>pense</a:t>
            </a:r>
            <a:r>
              <a:rPr lang="en-GB" sz="1400" dirty="0"/>
              <a:t> </a:t>
            </a:r>
            <a:r>
              <a:rPr lang="en-GB" sz="1400" dirty="0" err="1"/>
              <a:t>qu’ils</a:t>
            </a:r>
            <a:r>
              <a:rPr lang="en-GB" sz="1400" dirty="0"/>
              <a:t> </a:t>
            </a:r>
            <a:r>
              <a:rPr lang="en-GB" sz="1400" dirty="0" err="1"/>
              <a:t>viennent</a:t>
            </a:r>
            <a:r>
              <a:rPr lang="en-GB" sz="1400" dirty="0"/>
              <a:t> de</a:t>
            </a:r>
          </a:p>
          <a:p>
            <a:pPr marL="342900" indent="-342900">
              <a:buFont typeface="+mj-lt"/>
              <a:buAutoNum type="arabicPeriod"/>
            </a:pPr>
            <a:r>
              <a:rPr lang="en-GB" sz="1400" dirty="0"/>
              <a:t>Je </a:t>
            </a:r>
            <a:r>
              <a:rPr lang="en-GB" sz="1400" dirty="0" err="1"/>
              <a:t>pense</a:t>
            </a:r>
            <a:r>
              <a:rPr lang="en-GB" sz="1400" dirty="0"/>
              <a:t> </a:t>
            </a:r>
            <a:r>
              <a:rPr lang="en-GB" sz="1400" dirty="0" err="1"/>
              <a:t>qu’ils</a:t>
            </a:r>
            <a:r>
              <a:rPr lang="en-GB" sz="1400" dirty="0"/>
              <a:t> </a:t>
            </a:r>
            <a:r>
              <a:rPr lang="en-GB" sz="1400" dirty="0" err="1"/>
              <a:t>vont</a:t>
            </a:r>
            <a:endParaRPr lang="en-GB" sz="1400" dirty="0"/>
          </a:p>
        </p:txBody>
      </p:sp>
      <p:sp>
        <p:nvSpPr>
          <p:cNvPr id="4" name="Rectangle 3"/>
          <p:cNvSpPr/>
          <p:nvPr/>
        </p:nvSpPr>
        <p:spPr>
          <a:xfrm>
            <a:off x="6078070" y="3496235"/>
            <a:ext cx="5661212" cy="294490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GB" sz="1400" b="1" dirty="0" err="1"/>
              <a:t>Décris</a:t>
            </a:r>
            <a:r>
              <a:rPr lang="en-GB" sz="1400" b="1" dirty="0"/>
              <a:t> la photo et </a:t>
            </a:r>
            <a:r>
              <a:rPr lang="en-GB" sz="1400" b="1" dirty="0" err="1"/>
              <a:t>donne</a:t>
            </a:r>
            <a:r>
              <a:rPr lang="en-GB" sz="1400" b="1" dirty="0"/>
              <a:t> ton opinion de vivre au </a:t>
            </a:r>
            <a:r>
              <a:rPr lang="en-GB" sz="1400" b="1" dirty="0" err="1"/>
              <a:t>bord</a:t>
            </a:r>
            <a:r>
              <a:rPr lang="en-GB" sz="1400" b="1" dirty="0"/>
              <a:t> de la </a:t>
            </a:r>
            <a:r>
              <a:rPr lang="en-GB" sz="1400" b="1" dirty="0" err="1"/>
              <a:t>mer</a:t>
            </a:r>
            <a:endParaRPr lang="en-GB" sz="1400" b="1" dirty="0"/>
          </a:p>
          <a:p>
            <a:r>
              <a:rPr lang="en-GB" sz="2500" b="1" dirty="0"/>
              <a:t>………………………………………………………………</a:t>
            </a:r>
          </a:p>
          <a:p>
            <a:r>
              <a:rPr lang="en-GB" sz="2500" b="1" dirty="0"/>
              <a:t>……………………………………………………………… ……………………………………………………………… ……………………………………………………………… ……………………………………………………………… ……………………………………………………………… ………………………………………………………………</a:t>
            </a:r>
          </a:p>
        </p:txBody>
      </p:sp>
      <p:sp>
        <p:nvSpPr>
          <p:cNvPr id="5" name="Rectangle 4"/>
          <p:cNvSpPr/>
          <p:nvPr/>
        </p:nvSpPr>
        <p:spPr>
          <a:xfrm>
            <a:off x="8848165" y="349624"/>
            <a:ext cx="2770095" cy="287767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342900" indent="-342900">
              <a:buFont typeface="+mj-lt"/>
              <a:buAutoNum type="arabicPeriod"/>
            </a:pPr>
            <a:r>
              <a:rPr lang="en-GB" sz="1400" dirty="0"/>
              <a:t>The photo is</a:t>
            </a:r>
          </a:p>
          <a:p>
            <a:pPr marL="342900" indent="-342900">
              <a:buFont typeface="+mj-lt"/>
              <a:buAutoNum type="arabicPeriod"/>
            </a:pPr>
            <a:r>
              <a:rPr lang="en-GB" sz="1400" dirty="0"/>
              <a:t>In the photo, there is/are</a:t>
            </a:r>
          </a:p>
          <a:p>
            <a:pPr marL="342900" indent="-342900">
              <a:buFont typeface="+mj-lt"/>
              <a:buAutoNum type="arabicPeriod"/>
            </a:pPr>
            <a:r>
              <a:rPr lang="en-GB" sz="1400" dirty="0"/>
              <a:t>You can also see</a:t>
            </a:r>
          </a:p>
          <a:p>
            <a:pPr marL="342900" indent="-342900">
              <a:buFont typeface="+mj-lt"/>
              <a:buAutoNum type="arabicPeriod"/>
            </a:pPr>
            <a:r>
              <a:rPr lang="en-GB" sz="1400" dirty="0"/>
              <a:t>It seems/he seems</a:t>
            </a:r>
          </a:p>
          <a:p>
            <a:pPr marL="342900" indent="-342900">
              <a:buFont typeface="+mj-lt"/>
              <a:buAutoNum type="arabicPeriod"/>
            </a:pPr>
            <a:r>
              <a:rPr lang="en-GB" sz="1400" dirty="0"/>
              <a:t>They seem</a:t>
            </a:r>
          </a:p>
          <a:p>
            <a:pPr marL="342900" indent="-342900">
              <a:buFont typeface="+mj-lt"/>
              <a:buAutoNum type="arabicPeriod"/>
            </a:pPr>
            <a:r>
              <a:rPr lang="en-GB" sz="1400" dirty="0"/>
              <a:t>he./she is in the process of</a:t>
            </a:r>
          </a:p>
          <a:p>
            <a:pPr marL="342900" indent="-342900">
              <a:buFont typeface="+mj-lt"/>
              <a:buAutoNum type="arabicPeriod"/>
            </a:pPr>
            <a:r>
              <a:rPr lang="en-GB" sz="1400" dirty="0"/>
              <a:t>They’re in the process of</a:t>
            </a:r>
          </a:p>
          <a:p>
            <a:pPr marL="342900" indent="-342900">
              <a:buFont typeface="+mj-lt"/>
              <a:buAutoNum type="arabicPeriod"/>
            </a:pPr>
            <a:r>
              <a:rPr lang="en-GB" sz="1400" dirty="0"/>
              <a:t>The weather’s good/hot/it’s sunny/it’s snowing/raining</a:t>
            </a:r>
          </a:p>
          <a:p>
            <a:pPr marL="342900" indent="-342900">
              <a:buFont typeface="+mj-lt"/>
              <a:buAutoNum type="arabicPeriod"/>
            </a:pPr>
            <a:r>
              <a:rPr lang="en-GB" sz="1400" dirty="0"/>
              <a:t>I’d like to … there</a:t>
            </a:r>
          </a:p>
          <a:p>
            <a:pPr marL="342900" indent="-342900">
              <a:buFont typeface="+mj-lt"/>
              <a:buAutoNum type="arabicPeriod"/>
            </a:pPr>
            <a:r>
              <a:rPr lang="en-GB" sz="1400" dirty="0"/>
              <a:t>I think that it is</a:t>
            </a:r>
          </a:p>
          <a:p>
            <a:pPr marL="342900" indent="-342900">
              <a:buFont typeface="+mj-lt"/>
              <a:buAutoNum type="arabicPeriod"/>
            </a:pPr>
            <a:r>
              <a:rPr lang="en-GB" sz="1400" dirty="0"/>
              <a:t>I think they have just</a:t>
            </a:r>
          </a:p>
          <a:p>
            <a:pPr marL="342900" indent="-342900">
              <a:buFont typeface="+mj-lt"/>
              <a:buAutoNum type="arabicPeriod"/>
            </a:pPr>
            <a:r>
              <a:rPr lang="en-GB" sz="1400" dirty="0"/>
              <a:t>I think they’re going to </a:t>
            </a:r>
          </a:p>
        </p:txBody>
      </p:sp>
      <p:sp>
        <p:nvSpPr>
          <p:cNvPr id="6" name="Rectangle 5"/>
          <p:cNvSpPr/>
          <p:nvPr/>
        </p:nvSpPr>
        <p:spPr>
          <a:xfrm>
            <a:off x="233082" y="3496234"/>
            <a:ext cx="5661212" cy="294490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GB" sz="1400" b="1" u="sng" dirty="0"/>
              <a:t>Underline the mistakes with the description (EXT: Correct them)</a:t>
            </a:r>
          </a:p>
          <a:p>
            <a:r>
              <a:rPr lang="en-GB" dirty="0"/>
              <a:t>La photo </a:t>
            </a:r>
            <a:r>
              <a:rPr lang="en-GB" dirty="0" err="1"/>
              <a:t>est</a:t>
            </a:r>
            <a:r>
              <a:rPr lang="en-GB" dirty="0"/>
              <a:t> </a:t>
            </a:r>
            <a:r>
              <a:rPr lang="en-GB" dirty="0" err="1"/>
              <a:t>une</a:t>
            </a:r>
            <a:r>
              <a:rPr lang="en-GB" dirty="0"/>
              <a:t> </a:t>
            </a:r>
            <a:r>
              <a:rPr lang="en-GB" dirty="0" err="1"/>
              <a:t>grande</a:t>
            </a:r>
            <a:r>
              <a:rPr lang="en-GB" dirty="0"/>
              <a:t> </a:t>
            </a:r>
            <a:r>
              <a:rPr lang="en-GB" dirty="0" err="1"/>
              <a:t>ville</a:t>
            </a:r>
            <a:r>
              <a:rPr lang="en-GB" dirty="0"/>
              <a:t> à la </a:t>
            </a:r>
            <a:r>
              <a:rPr lang="en-GB" dirty="0" err="1"/>
              <a:t>campagne</a:t>
            </a:r>
            <a:r>
              <a:rPr lang="en-GB" dirty="0"/>
              <a:t>. Il y a des </a:t>
            </a:r>
            <a:r>
              <a:rPr lang="en-GB" dirty="0" err="1"/>
              <a:t>maison</a:t>
            </a:r>
            <a:r>
              <a:rPr lang="en-GB" dirty="0"/>
              <a:t>, des bateaux et beaucoup </a:t>
            </a:r>
            <a:r>
              <a:rPr lang="en-GB" dirty="0" err="1"/>
              <a:t>d’animaux</a:t>
            </a:r>
            <a:r>
              <a:rPr lang="en-GB" dirty="0"/>
              <a:t>. On </a:t>
            </a:r>
            <a:r>
              <a:rPr lang="en-GB" dirty="0" err="1"/>
              <a:t>peut</a:t>
            </a:r>
            <a:r>
              <a:rPr lang="en-GB" dirty="0"/>
              <a:t> </a:t>
            </a:r>
            <a:r>
              <a:rPr lang="en-GB" dirty="0" err="1"/>
              <a:t>aussi</a:t>
            </a:r>
            <a:r>
              <a:rPr lang="en-GB" dirty="0"/>
              <a:t> </a:t>
            </a:r>
            <a:r>
              <a:rPr lang="en-GB" dirty="0" err="1"/>
              <a:t>voir</a:t>
            </a:r>
            <a:r>
              <a:rPr lang="en-GB" dirty="0"/>
              <a:t> la mer. </a:t>
            </a:r>
          </a:p>
          <a:p>
            <a:r>
              <a:rPr lang="en-GB" dirty="0"/>
              <a:t>Il fait </a:t>
            </a:r>
            <a:r>
              <a:rPr lang="en-GB" dirty="0" err="1"/>
              <a:t>mauvais</a:t>
            </a:r>
            <a:r>
              <a:rPr lang="en-GB" dirty="0"/>
              <a:t> et </a:t>
            </a:r>
            <a:r>
              <a:rPr lang="en-GB" dirty="0" err="1"/>
              <a:t>il</a:t>
            </a:r>
            <a:r>
              <a:rPr lang="en-GB" dirty="0"/>
              <a:t> </a:t>
            </a:r>
            <a:r>
              <a:rPr lang="en-GB" dirty="0" err="1"/>
              <a:t>pleut</a:t>
            </a:r>
            <a:r>
              <a:rPr lang="en-GB" dirty="0"/>
              <a:t> </a:t>
            </a:r>
            <a:r>
              <a:rPr lang="en-GB" dirty="0" err="1"/>
              <a:t>alors</a:t>
            </a:r>
            <a:r>
              <a:rPr lang="en-GB" dirty="0"/>
              <a:t> </a:t>
            </a:r>
            <a:r>
              <a:rPr lang="en-GB" dirty="0" err="1"/>
              <a:t>il</a:t>
            </a:r>
            <a:r>
              <a:rPr lang="en-GB" dirty="0"/>
              <a:t> me </a:t>
            </a:r>
            <a:r>
              <a:rPr lang="en-GB" dirty="0" err="1"/>
              <a:t>semble</a:t>
            </a:r>
            <a:r>
              <a:rPr lang="en-GB" dirty="0"/>
              <a:t> </a:t>
            </a:r>
            <a:r>
              <a:rPr lang="en-GB" dirty="0" err="1"/>
              <a:t>dris</a:t>
            </a:r>
            <a:r>
              <a:rPr lang="en-GB" dirty="0"/>
              <a:t> et </a:t>
            </a:r>
            <a:r>
              <a:rPr lang="en-GB" dirty="0" err="1"/>
              <a:t>déprimant</a:t>
            </a:r>
            <a:r>
              <a:rPr lang="en-GB" dirty="0"/>
              <a:t>.</a:t>
            </a:r>
          </a:p>
          <a:p>
            <a:r>
              <a:rPr lang="en-GB" dirty="0"/>
              <a:t>On </a:t>
            </a:r>
            <a:r>
              <a:rPr lang="en-GB" dirty="0" err="1"/>
              <a:t>peut</a:t>
            </a:r>
            <a:r>
              <a:rPr lang="en-GB" dirty="0"/>
              <a:t> </a:t>
            </a:r>
            <a:r>
              <a:rPr lang="en-GB" dirty="0" err="1"/>
              <a:t>aussi</a:t>
            </a:r>
            <a:r>
              <a:rPr lang="en-GB" dirty="0"/>
              <a:t> </a:t>
            </a:r>
            <a:r>
              <a:rPr lang="en-GB" dirty="0" err="1"/>
              <a:t>voir</a:t>
            </a:r>
            <a:r>
              <a:rPr lang="en-GB" dirty="0"/>
              <a:t> des </a:t>
            </a:r>
            <a:r>
              <a:rPr lang="en-GB" dirty="0" err="1"/>
              <a:t>touristes</a:t>
            </a:r>
            <a:r>
              <a:rPr lang="en-GB" dirty="0"/>
              <a:t> and je </a:t>
            </a:r>
            <a:r>
              <a:rPr lang="en-GB" dirty="0" err="1"/>
              <a:t>pense</a:t>
            </a:r>
            <a:r>
              <a:rPr lang="en-GB" dirty="0"/>
              <a:t> </a:t>
            </a:r>
            <a:r>
              <a:rPr lang="en-GB" dirty="0" err="1"/>
              <a:t>qu’ils</a:t>
            </a:r>
            <a:r>
              <a:rPr lang="en-GB" dirty="0"/>
              <a:t> </a:t>
            </a:r>
            <a:r>
              <a:rPr lang="en-GB" dirty="0" err="1"/>
              <a:t>vont</a:t>
            </a:r>
            <a:r>
              <a:rPr lang="en-GB" dirty="0"/>
              <a:t> faire de la natation, de la voile et bronzer.</a:t>
            </a:r>
          </a:p>
          <a:p>
            <a:r>
              <a:rPr lang="en-GB" dirty="0"/>
              <a:t>Vu que </a:t>
            </a:r>
            <a:r>
              <a:rPr lang="en-GB" dirty="0" err="1"/>
              <a:t>j’adore</a:t>
            </a:r>
            <a:r>
              <a:rPr lang="en-GB" dirty="0"/>
              <a:t> faire du ski, </a:t>
            </a:r>
            <a:r>
              <a:rPr lang="en-GB" dirty="0" err="1"/>
              <a:t>j’aimerais</a:t>
            </a:r>
            <a:r>
              <a:rPr lang="en-GB" dirty="0"/>
              <a:t> y </a:t>
            </a:r>
            <a:r>
              <a:rPr lang="en-GB" dirty="0" err="1"/>
              <a:t>aller</a:t>
            </a:r>
            <a:r>
              <a:rPr lang="en-GB" dirty="0"/>
              <a:t> pour </a:t>
            </a:r>
            <a:r>
              <a:rPr lang="en-GB" dirty="0" err="1"/>
              <a:t>mes</a:t>
            </a:r>
            <a:r>
              <a:rPr lang="en-GB" dirty="0"/>
              <a:t> </a:t>
            </a:r>
            <a:r>
              <a:rPr lang="en-GB" dirty="0" err="1"/>
              <a:t>vacances</a:t>
            </a:r>
            <a:r>
              <a:rPr lang="en-GB" dirty="0"/>
              <a:t> – </a:t>
            </a:r>
            <a:r>
              <a:rPr lang="en-GB" dirty="0" err="1"/>
              <a:t>ce</a:t>
            </a:r>
            <a:r>
              <a:rPr lang="en-GB" dirty="0"/>
              <a:t> </a:t>
            </a:r>
            <a:r>
              <a:rPr lang="en-GB" dirty="0" err="1"/>
              <a:t>serait</a:t>
            </a:r>
            <a:r>
              <a:rPr lang="en-GB" dirty="0"/>
              <a:t> nickel!</a:t>
            </a:r>
          </a:p>
          <a:p>
            <a:endParaRPr lang="en-GB" sz="1600" dirty="0"/>
          </a:p>
        </p:txBody>
      </p:sp>
      <p:pic>
        <p:nvPicPr>
          <p:cNvPr id="2" name="Picture 1"/>
          <p:cNvPicPr>
            <a:picLocks noChangeAspect="1"/>
          </p:cNvPicPr>
          <p:nvPr/>
        </p:nvPicPr>
        <p:blipFill>
          <a:blip r:embed="rId2"/>
          <a:stretch>
            <a:fillRect/>
          </a:stretch>
        </p:blipFill>
        <p:spPr>
          <a:xfrm>
            <a:off x="858930" y="479015"/>
            <a:ext cx="4129929" cy="2748280"/>
          </a:xfrm>
          <a:prstGeom prst="rect">
            <a:avLst/>
          </a:prstGeom>
        </p:spPr>
      </p:pic>
    </p:spTree>
    <p:extLst>
      <p:ext uri="{BB962C8B-B14F-4D97-AF65-F5344CB8AC3E}">
        <p14:creationId xmlns:p14="http://schemas.microsoft.com/office/powerpoint/2010/main" val="13042951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8257" y="188258"/>
            <a:ext cx="2837329" cy="32273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400" b="1" u="sng" dirty="0"/>
              <a:t>Key verbs practice – try with recall </a:t>
            </a:r>
          </a:p>
        </p:txBody>
      </p:sp>
      <p:graphicFrame>
        <p:nvGraphicFramePr>
          <p:cNvPr id="3" name="Table 2"/>
          <p:cNvGraphicFramePr>
            <a:graphicFrameLocks noGrp="1"/>
          </p:cNvGraphicFramePr>
          <p:nvPr/>
        </p:nvGraphicFramePr>
        <p:xfrm>
          <a:off x="188257" y="612090"/>
          <a:ext cx="3750236" cy="3048000"/>
        </p:xfrm>
        <a:graphic>
          <a:graphicData uri="http://schemas.openxmlformats.org/drawingml/2006/table">
            <a:tbl>
              <a:tblPr firstRow="1" bandRow="1">
                <a:tableStyleId>{5940675A-B579-460E-94D1-54222C63F5DA}</a:tableStyleId>
              </a:tblPr>
              <a:tblGrid>
                <a:gridCol w="1875118">
                  <a:extLst>
                    <a:ext uri="{9D8B030D-6E8A-4147-A177-3AD203B41FA5}">
                      <a16:colId xmlns:a16="http://schemas.microsoft.com/office/drawing/2014/main" val="20000"/>
                    </a:ext>
                  </a:extLst>
                </a:gridCol>
                <a:gridCol w="1875118">
                  <a:extLst>
                    <a:ext uri="{9D8B030D-6E8A-4147-A177-3AD203B41FA5}">
                      <a16:colId xmlns:a16="http://schemas.microsoft.com/office/drawing/2014/main" val="20001"/>
                    </a:ext>
                  </a:extLst>
                </a:gridCol>
              </a:tblGrid>
              <a:tr h="258831">
                <a:tc>
                  <a:txBody>
                    <a:bodyPr/>
                    <a:lstStyle/>
                    <a:p>
                      <a:r>
                        <a:rPr lang="en-GB" sz="1400" dirty="0"/>
                        <a:t>I used to live </a:t>
                      </a:r>
                    </a:p>
                  </a:txBody>
                  <a:tcPr/>
                </a:tc>
                <a:tc>
                  <a:txBody>
                    <a:bodyPr/>
                    <a:lstStyle/>
                    <a:p>
                      <a:endParaRPr lang="en-GB" sz="1400"/>
                    </a:p>
                  </a:txBody>
                  <a:tcPr/>
                </a:tc>
                <a:extLst>
                  <a:ext uri="{0D108BD9-81ED-4DB2-BD59-A6C34878D82A}">
                    <a16:rowId xmlns:a16="http://schemas.microsoft.com/office/drawing/2014/main" val="10000"/>
                  </a:ext>
                </a:extLst>
              </a:tr>
              <a:tr h="258831">
                <a:tc>
                  <a:txBody>
                    <a:bodyPr/>
                    <a:lstStyle/>
                    <a:p>
                      <a:r>
                        <a:rPr lang="en-GB" sz="1400" dirty="0"/>
                        <a:t>It was</a:t>
                      </a:r>
                    </a:p>
                  </a:txBody>
                  <a:tcPr/>
                </a:tc>
                <a:tc>
                  <a:txBody>
                    <a:bodyPr/>
                    <a:lstStyle/>
                    <a:p>
                      <a:endParaRPr lang="en-GB" sz="1400"/>
                    </a:p>
                  </a:txBody>
                  <a:tcPr/>
                </a:tc>
                <a:extLst>
                  <a:ext uri="{0D108BD9-81ED-4DB2-BD59-A6C34878D82A}">
                    <a16:rowId xmlns:a16="http://schemas.microsoft.com/office/drawing/2014/main" val="10001"/>
                  </a:ext>
                </a:extLst>
              </a:tr>
              <a:tr h="258831">
                <a:tc>
                  <a:txBody>
                    <a:bodyPr/>
                    <a:lstStyle/>
                    <a:p>
                      <a:r>
                        <a:rPr lang="en-GB" sz="1400" dirty="0"/>
                        <a:t>It wasn’t</a:t>
                      </a:r>
                    </a:p>
                  </a:txBody>
                  <a:tcPr/>
                </a:tc>
                <a:tc>
                  <a:txBody>
                    <a:bodyPr/>
                    <a:lstStyle/>
                    <a:p>
                      <a:endParaRPr lang="en-GB" sz="1400"/>
                    </a:p>
                  </a:txBody>
                  <a:tcPr/>
                </a:tc>
                <a:extLst>
                  <a:ext uri="{0D108BD9-81ED-4DB2-BD59-A6C34878D82A}">
                    <a16:rowId xmlns:a16="http://schemas.microsoft.com/office/drawing/2014/main" val="10002"/>
                  </a:ext>
                </a:extLst>
              </a:tr>
              <a:tr h="258831">
                <a:tc>
                  <a:txBody>
                    <a:bodyPr/>
                    <a:lstStyle/>
                    <a:p>
                      <a:r>
                        <a:rPr lang="en-GB" sz="1400" dirty="0"/>
                        <a:t>There was/were</a:t>
                      </a:r>
                    </a:p>
                  </a:txBody>
                  <a:tcPr/>
                </a:tc>
                <a:tc>
                  <a:txBody>
                    <a:bodyPr/>
                    <a:lstStyle/>
                    <a:p>
                      <a:endParaRPr lang="en-GB" sz="1400"/>
                    </a:p>
                  </a:txBody>
                  <a:tcPr/>
                </a:tc>
                <a:extLst>
                  <a:ext uri="{0D108BD9-81ED-4DB2-BD59-A6C34878D82A}">
                    <a16:rowId xmlns:a16="http://schemas.microsoft.com/office/drawing/2014/main" val="10003"/>
                  </a:ext>
                </a:extLst>
              </a:tr>
              <a:tr h="258831">
                <a:tc>
                  <a:txBody>
                    <a:bodyPr/>
                    <a:lstStyle/>
                    <a:p>
                      <a:r>
                        <a:rPr lang="en-GB" sz="1400" dirty="0"/>
                        <a:t>There wasn’t/weren’t</a:t>
                      </a:r>
                    </a:p>
                  </a:txBody>
                  <a:tcPr/>
                </a:tc>
                <a:tc>
                  <a:txBody>
                    <a:bodyPr/>
                    <a:lstStyle/>
                    <a:p>
                      <a:endParaRPr lang="en-GB" sz="1400" dirty="0"/>
                    </a:p>
                  </a:txBody>
                  <a:tcPr/>
                </a:tc>
                <a:extLst>
                  <a:ext uri="{0D108BD9-81ED-4DB2-BD59-A6C34878D82A}">
                    <a16:rowId xmlns:a16="http://schemas.microsoft.com/office/drawing/2014/main" val="10004"/>
                  </a:ext>
                </a:extLst>
              </a:tr>
              <a:tr h="258831">
                <a:tc>
                  <a:txBody>
                    <a:bodyPr/>
                    <a:lstStyle/>
                    <a:p>
                      <a:r>
                        <a:rPr lang="en-GB" sz="1400" dirty="0"/>
                        <a:t>I used to</a:t>
                      </a:r>
                      <a:r>
                        <a:rPr lang="en-GB" sz="1400" baseline="0" dirty="0"/>
                        <a:t> like living</a:t>
                      </a:r>
                      <a:endParaRPr lang="en-GB" sz="1400" dirty="0"/>
                    </a:p>
                  </a:txBody>
                  <a:tcPr/>
                </a:tc>
                <a:tc>
                  <a:txBody>
                    <a:bodyPr/>
                    <a:lstStyle/>
                    <a:p>
                      <a:endParaRPr lang="en-GB" sz="1400"/>
                    </a:p>
                  </a:txBody>
                  <a:tcPr/>
                </a:tc>
                <a:extLst>
                  <a:ext uri="{0D108BD9-81ED-4DB2-BD59-A6C34878D82A}">
                    <a16:rowId xmlns:a16="http://schemas.microsoft.com/office/drawing/2014/main" val="10005"/>
                  </a:ext>
                </a:extLst>
              </a:tr>
              <a:tr h="258831">
                <a:tc>
                  <a:txBody>
                    <a:bodyPr/>
                    <a:lstStyle/>
                    <a:p>
                      <a:r>
                        <a:rPr lang="en-GB" sz="1400" dirty="0"/>
                        <a:t>You were able to</a:t>
                      </a:r>
                    </a:p>
                  </a:txBody>
                  <a:tcPr/>
                </a:tc>
                <a:tc>
                  <a:txBody>
                    <a:bodyPr/>
                    <a:lstStyle/>
                    <a:p>
                      <a:endParaRPr lang="en-GB" sz="1400"/>
                    </a:p>
                  </a:txBody>
                  <a:tcPr/>
                </a:tc>
                <a:extLst>
                  <a:ext uri="{0D108BD9-81ED-4DB2-BD59-A6C34878D82A}">
                    <a16:rowId xmlns:a16="http://schemas.microsoft.com/office/drawing/2014/main" val="10006"/>
                  </a:ext>
                </a:extLst>
              </a:tr>
              <a:tr h="258831">
                <a:tc>
                  <a:txBody>
                    <a:bodyPr/>
                    <a:lstStyle/>
                    <a:p>
                      <a:r>
                        <a:rPr lang="en-GB" sz="1400" dirty="0"/>
                        <a:t>We have improved</a:t>
                      </a:r>
                    </a:p>
                  </a:txBody>
                  <a:tcPr/>
                </a:tc>
                <a:tc>
                  <a:txBody>
                    <a:bodyPr/>
                    <a:lstStyle/>
                    <a:p>
                      <a:endParaRPr lang="en-GB" sz="1400"/>
                    </a:p>
                  </a:txBody>
                  <a:tcPr/>
                </a:tc>
                <a:extLst>
                  <a:ext uri="{0D108BD9-81ED-4DB2-BD59-A6C34878D82A}">
                    <a16:rowId xmlns:a16="http://schemas.microsoft.com/office/drawing/2014/main" val="10007"/>
                  </a:ext>
                </a:extLst>
              </a:tr>
              <a:tr h="258831">
                <a:tc>
                  <a:txBody>
                    <a:bodyPr/>
                    <a:lstStyle/>
                    <a:p>
                      <a:r>
                        <a:rPr lang="en-GB" sz="1400" dirty="0"/>
                        <a:t>We have added</a:t>
                      </a:r>
                    </a:p>
                  </a:txBody>
                  <a:tcPr/>
                </a:tc>
                <a:tc>
                  <a:txBody>
                    <a:bodyPr/>
                    <a:lstStyle/>
                    <a:p>
                      <a:endParaRPr lang="en-GB" sz="1400"/>
                    </a:p>
                  </a:txBody>
                  <a:tcPr/>
                </a:tc>
                <a:extLst>
                  <a:ext uri="{0D108BD9-81ED-4DB2-BD59-A6C34878D82A}">
                    <a16:rowId xmlns:a16="http://schemas.microsoft.com/office/drawing/2014/main" val="10008"/>
                  </a:ext>
                </a:extLst>
              </a:tr>
              <a:tr h="258831">
                <a:tc>
                  <a:txBody>
                    <a:bodyPr/>
                    <a:lstStyle/>
                    <a:p>
                      <a:r>
                        <a:rPr lang="en-GB" sz="1400" dirty="0"/>
                        <a:t>There was a lack</a:t>
                      </a:r>
                      <a:r>
                        <a:rPr lang="en-GB" sz="1400" baseline="0" dirty="0"/>
                        <a:t> of</a:t>
                      </a:r>
                      <a:endParaRPr lang="en-GB" sz="1400" dirty="0"/>
                    </a:p>
                  </a:txBody>
                  <a:tcPr/>
                </a:tc>
                <a:tc>
                  <a:txBody>
                    <a:bodyPr/>
                    <a:lstStyle/>
                    <a:p>
                      <a:endParaRPr lang="en-GB" sz="1400" dirty="0"/>
                    </a:p>
                  </a:txBody>
                  <a:tcPr/>
                </a:tc>
                <a:extLst>
                  <a:ext uri="{0D108BD9-81ED-4DB2-BD59-A6C34878D82A}">
                    <a16:rowId xmlns:a16="http://schemas.microsoft.com/office/drawing/2014/main" val="10009"/>
                  </a:ext>
                </a:extLst>
              </a:tr>
            </a:tbl>
          </a:graphicData>
        </a:graphic>
      </p:graphicFrame>
      <p:graphicFrame>
        <p:nvGraphicFramePr>
          <p:cNvPr id="4" name="Table 3"/>
          <p:cNvGraphicFramePr>
            <a:graphicFrameLocks noGrp="1"/>
          </p:cNvGraphicFramePr>
          <p:nvPr/>
        </p:nvGraphicFramePr>
        <p:xfrm>
          <a:off x="4734858" y="612090"/>
          <a:ext cx="6520330" cy="5312983"/>
        </p:xfrm>
        <a:graphic>
          <a:graphicData uri="http://schemas.openxmlformats.org/drawingml/2006/table">
            <a:tbl>
              <a:tblPr firstRow="1" bandRow="1">
                <a:tableStyleId>{5940675A-B579-460E-94D1-54222C63F5DA}</a:tableStyleId>
              </a:tblPr>
              <a:tblGrid>
                <a:gridCol w="6520330">
                  <a:extLst>
                    <a:ext uri="{9D8B030D-6E8A-4147-A177-3AD203B41FA5}">
                      <a16:colId xmlns:a16="http://schemas.microsoft.com/office/drawing/2014/main" val="20000"/>
                    </a:ext>
                  </a:extLst>
                </a:gridCol>
              </a:tblGrid>
              <a:tr h="370840">
                <a:tc>
                  <a:txBody>
                    <a:bodyPr/>
                    <a:lstStyle/>
                    <a:p>
                      <a:r>
                        <a:rPr lang="en-GB" sz="1400" dirty="0"/>
                        <a:t>I used to live in Woodbridge</a:t>
                      </a:r>
                      <a:r>
                        <a:rPr lang="en-GB" sz="1400" baseline="0" dirty="0"/>
                        <a:t>, a small village in the countryside</a:t>
                      </a:r>
                      <a:endParaRPr lang="en-GB" sz="1400" dirty="0"/>
                    </a:p>
                  </a:txBody>
                  <a:tcPr/>
                </a:tc>
                <a:extLst>
                  <a:ext uri="{0D108BD9-81ED-4DB2-BD59-A6C34878D82A}">
                    <a16:rowId xmlns:a16="http://schemas.microsoft.com/office/drawing/2014/main" val="10000"/>
                  </a:ext>
                </a:extLst>
              </a:tr>
              <a:tr h="370840">
                <a:tc>
                  <a:txBody>
                    <a:bodyPr/>
                    <a:lstStyle/>
                    <a:p>
                      <a:endParaRPr lang="en-GB" sz="1400" dirty="0"/>
                    </a:p>
                    <a:p>
                      <a:endParaRPr lang="en-GB" sz="1400" dirty="0"/>
                    </a:p>
                  </a:txBody>
                  <a:tcPr/>
                </a:tc>
                <a:extLst>
                  <a:ext uri="{0D108BD9-81ED-4DB2-BD59-A6C34878D82A}">
                    <a16:rowId xmlns:a16="http://schemas.microsoft.com/office/drawing/2014/main" val="10001"/>
                  </a:ext>
                </a:extLst>
              </a:tr>
              <a:tr h="370840">
                <a:tc>
                  <a:txBody>
                    <a:bodyPr/>
                    <a:lstStyle/>
                    <a:p>
                      <a:r>
                        <a:rPr lang="en-GB" sz="1400" dirty="0"/>
                        <a:t>It was calm, green and tranquil</a:t>
                      </a:r>
                    </a:p>
                  </a:txBody>
                  <a:tcPr/>
                </a:tc>
                <a:extLst>
                  <a:ext uri="{0D108BD9-81ED-4DB2-BD59-A6C34878D82A}">
                    <a16:rowId xmlns:a16="http://schemas.microsoft.com/office/drawing/2014/main" val="10002"/>
                  </a:ext>
                </a:extLst>
              </a:tr>
              <a:tr h="370840">
                <a:tc>
                  <a:txBody>
                    <a:bodyPr/>
                    <a:lstStyle/>
                    <a:p>
                      <a:endParaRPr lang="en-GB" sz="1400" dirty="0"/>
                    </a:p>
                    <a:p>
                      <a:endParaRPr lang="en-GB" sz="1400" dirty="0"/>
                    </a:p>
                  </a:txBody>
                  <a:tcPr/>
                </a:tc>
                <a:extLst>
                  <a:ext uri="{0D108BD9-81ED-4DB2-BD59-A6C34878D82A}">
                    <a16:rowId xmlns:a16="http://schemas.microsoft.com/office/drawing/2014/main" val="10003"/>
                  </a:ext>
                </a:extLst>
              </a:tr>
              <a:tr h="370840">
                <a:tc>
                  <a:txBody>
                    <a:bodyPr/>
                    <a:lstStyle/>
                    <a:p>
                      <a:r>
                        <a:rPr lang="en-GB" sz="1400" dirty="0"/>
                        <a:t>but it wasn’t very interesting!</a:t>
                      </a:r>
                    </a:p>
                  </a:txBody>
                  <a:tcPr/>
                </a:tc>
                <a:extLst>
                  <a:ext uri="{0D108BD9-81ED-4DB2-BD59-A6C34878D82A}">
                    <a16:rowId xmlns:a16="http://schemas.microsoft.com/office/drawing/2014/main" val="10004"/>
                  </a:ext>
                </a:extLst>
              </a:tr>
              <a:tr h="370840">
                <a:tc>
                  <a:txBody>
                    <a:bodyPr/>
                    <a:lstStyle/>
                    <a:p>
                      <a:endParaRPr lang="en-GB" sz="1400" dirty="0"/>
                    </a:p>
                    <a:p>
                      <a:endParaRPr lang="en-GB" sz="1400" dirty="0"/>
                    </a:p>
                  </a:txBody>
                  <a:tcPr/>
                </a:tc>
                <a:extLst>
                  <a:ext uri="{0D108BD9-81ED-4DB2-BD59-A6C34878D82A}">
                    <a16:rowId xmlns:a16="http://schemas.microsoft.com/office/drawing/2014/main" val="10005"/>
                  </a:ext>
                </a:extLst>
              </a:tr>
              <a:tr h="349823">
                <a:tc>
                  <a:txBody>
                    <a:bodyPr/>
                    <a:lstStyle/>
                    <a:p>
                      <a:r>
                        <a:rPr lang="en-GB" sz="1400" dirty="0"/>
                        <a:t>There was a small</a:t>
                      </a:r>
                      <a:r>
                        <a:rPr lang="en-GB" sz="1400" baseline="0" dirty="0"/>
                        <a:t> port, some shops, a big park and a pub</a:t>
                      </a:r>
                      <a:endParaRPr lang="en-GB" sz="1400" dirty="0"/>
                    </a:p>
                  </a:txBody>
                  <a:tcPr/>
                </a:tc>
                <a:extLst>
                  <a:ext uri="{0D108BD9-81ED-4DB2-BD59-A6C34878D82A}">
                    <a16:rowId xmlns:a16="http://schemas.microsoft.com/office/drawing/2014/main" val="10006"/>
                  </a:ext>
                </a:extLst>
              </a:tr>
              <a:tr h="370840">
                <a:tc>
                  <a:txBody>
                    <a:bodyPr/>
                    <a:lstStyle/>
                    <a:p>
                      <a:endParaRPr lang="en-GB" sz="1400" dirty="0"/>
                    </a:p>
                    <a:p>
                      <a:endParaRPr lang="en-GB" sz="1400" dirty="0"/>
                    </a:p>
                  </a:txBody>
                  <a:tcPr/>
                </a:tc>
                <a:extLst>
                  <a:ext uri="{0D108BD9-81ED-4DB2-BD59-A6C34878D82A}">
                    <a16:rowId xmlns:a16="http://schemas.microsoft.com/office/drawing/2014/main" val="10007"/>
                  </a:ext>
                </a:extLst>
              </a:tr>
              <a:tr h="370840">
                <a:tc>
                  <a:txBody>
                    <a:bodyPr/>
                    <a:lstStyle/>
                    <a:p>
                      <a:r>
                        <a:rPr lang="en-GB" sz="1400" dirty="0"/>
                        <a:t>But there wasn’t a shopping centre, a cinema or a leisure</a:t>
                      </a:r>
                      <a:r>
                        <a:rPr lang="en-GB" sz="1400" baseline="0" dirty="0"/>
                        <a:t> centre</a:t>
                      </a:r>
                      <a:endParaRPr lang="en-GB" sz="1400" dirty="0"/>
                    </a:p>
                  </a:txBody>
                  <a:tcPr/>
                </a:tc>
                <a:extLst>
                  <a:ext uri="{0D108BD9-81ED-4DB2-BD59-A6C34878D82A}">
                    <a16:rowId xmlns:a16="http://schemas.microsoft.com/office/drawing/2014/main" val="10008"/>
                  </a:ext>
                </a:extLst>
              </a:tr>
              <a:tr h="370840">
                <a:tc>
                  <a:txBody>
                    <a:bodyPr/>
                    <a:lstStyle/>
                    <a:p>
                      <a:endParaRPr lang="en-GB" sz="1400" dirty="0"/>
                    </a:p>
                    <a:p>
                      <a:endParaRPr lang="en-GB" sz="1400" dirty="0"/>
                    </a:p>
                  </a:txBody>
                  <a:tcPr/>
                </a:tc>
                <a:extLst>
                  <a:ext uri="{0D108BD9-81ED-4DB2-BD59-A6C34878D82A}">
                    <a16:rowId xmlns:a16="http://schemas.microsoft.com/office/drawing/2014/main" val="10009"/>
                  </a:ext>
                </a:extLst>
              </a:tr>
              <a:tr h="370840">
                <a:tc>
                  <a:txBody>
                    <a:bodyPr/>
                    <a:lstStyle/>
                    <a:p>
                      <a:r>
                        <a:rPr lang="en-GB" sz="1400" dirty="0"/>
                        <a:t>There was a lack of transport,</a:t>
                      </a:r>
                      <a:r>
                        <a:rPr lang="en-GB" sz="1400" baseline="0" dirty="0"/>
                        <a:t> but we have improve the buses and trains</a:t>
                      </a:r>
                      <a:endParaRPr lang="en-GB" sz="1400" dirty="0"/>
                    </a:p>
                  </a:txBody>
                  <a:tcPr/>
                </a:tc>
                <a:extLst>
                  <a:ext uri="{0D108BD9-81ED-4DB2-BD59-A6C34878D82A}">
                    <a16:rowId xmlns:a16="http://schemas.microsoft.com/office/drawing/2014/main" val="10010"/>
                  </a:ext>
                </a:extLst>
              </a:tr>
              <a:tr h="370840">
                <a:tc>
                  <a:txBody>
                    <a:bodyPr/>
                    <a:lstStyle/>
                    <a:p>
                      <a:endParaRPr lang="en-GB" sz="1400" dirty="0"/>
                    </a:p>
                    <a:p>
                      <a:endParaRPr lang="en-GB" sz="1400" dirty="0"/>
                    </a:p>
                  </a:txBody>
                  <a:tcPr/>
                </a:tc>
                <a:extLst>
                  <a:ext uri="{0D108BD9-81ED-4DB2-BD59-A6C34878D82A}">
                    <a16:rowId xmlns:a16="http://schemas.microsoft.com/office/drawing/2014/main" val="10011"/>
                  </a:ext>
                </a:extLst>
              </a:tr>
            </a:tbl>
          </a:graphicData>
        </a:graphic>
      </p:graphicFrame>
      <p:sp>
        <p:nvSpPr>
          <p:cNvPr id="5" name="Rectangle 4"/>
          <p:cNvSpPr/>
          <p:nvPr/>
        </p:nvSpPr>
        <p:spPr>
          <a:xfrm>
            <a:off x="4734858" y="188258"/>
            <a:ext cx="2837329" cy="32273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400" b="1" u="sng" dirty="0"/>
              <a:t>Translate the following</a:t>
            </a:r>
          </a:p>
        </p:txBody>
      </p:sp>
    </p:spTree>
    <p:extLst>
      <p:ext uri="{BB962C8B-B14F-4D97-AF65-F5344CB8AC3E}">
        <p14:creationId xmlns:p14="http://schemas.microsoft.com/office/powerpoint/2010/main" val="17223797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9623" y="201705"/>
            <a:ext cx="5459506" cy="398032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fr-FR" dirty="0"/>
              <a:t>Dans le passé, j’_________ à Grenoble, une ville dans les Alpes. Etant donné que je ne ______ pas sportif, je ne l’aimais pas – je ne faisais jamais de ski et je m’ennuyais beaucoup.</a:t>
            </a:r>
            <a:endParaRPr lang="en-GB" dirty="0"/>
          </a:p>
          <a:p>
            <a:r>
              <a:rPr lang="fr-FR" dirty="0"/>
              <a:t>Il n’y avait que de centres de ski et pistes de ski près de la maison, et les _________ n’étaient pas bons. J’aurais _________ aussi habiter quelque part plus ______ comme Marseille ou Nice – il faisait froid toute l’année qui était pénible !</a:t>
            </a:r>
            <a:endParaRPr lang="en-GB" dirty="0"/>
          </a:p>
          <a:p>
            <a:r>
              <a:rPr lang="fr-FR" dirty="0"/>
              <a:t>En hiver, il y avait trop de __________ et ils étaient super________, surtout les Anglais qui étaient bêtes ! J’avoue que le paysage était à couper le souffle*, mais ce n’était pas pour moi.</a:t>
            </a:r>
            <a:endParaRPr lang="en-GB" dirty="0"/>
          </a:p>
          <a:p>
            <a:r>
              <a:rPr lang="fr-FR" dirty="0"/>
              <a:t>* à couper le souffle – </a:t>
            </a:r>
            <a:r>
              <a:rPr lang="fr-FR" dirty="0" err="1"/>
              <a:t>breath-taking</a:t>
            </a:r>
            <a:endParaRPr lang="en-GB" dirty="0"/>
          </a:p>
        </p:txBody>
      </p:sp>
      <p:sp>
        <p:nvSpPr>
          <p:cNvPr id="3" name="Rectangle 2"/>
          <p:cNvSpPr/>
          <p:nvPr/>
        </p:nvSpPr>
        <p:spPr>
          <a:xfrm>
            <a:off x="6190129" y="201706"/>
            <a:ext cx="5831542" cy="298524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fr-FR" sz="1400"/>
              <a:t>Ma ville était vraiment sale, pollué et dangereux dans le passé, et il y avait un grand problème avec la criminalité, surtout dans certains quartiers (en banlieue*).</a:t>
            </a:r>
            <a:endParaRPr lang="en-GB" sz="1400"/>
          </a:p>
          <a:p>
            <a:r>
              <a:rPr lang="fr-FR" sz="1400"/>
              <a:t>Cependant, on a beaucoup changé. Le gouvernement a investi dans des centres de recyclage, et on a installé plus de poubelles au centre-ville. De plus, on a embauché plus de policiers pour que la ville soit plus en sécurité. Maintenant, c’est plus propre et j’aime mieux habiter ici. </a:t>
            </a:r>
            <a:endParaRPr lang="en-GB" sz="1400"/>
          </a:p>
          <a:p>
            <a:r>
              <a:rPr lang="fr-FR" sz="1400"/>
              <a:t>C’est loin de la plage, mais on a aussi amélioré les transports avec une nouvelle gare, et actuellement on peut aller à la plage ou à la capitale directement et c’est formidable ! Personnellement, je préfère aller au bord de la mer car c’est plus relaxant et j’aime bien les sports aquatiques comme la voile et la planche.</a:t>
            </a:r>
            <a:endParaRPr lang="en-GB" sz="1400"/>
          </a:p>
          <a:p>
            <a:r>
              <a:rPr lang="fr-FR" sz="1400"/>
              <a:t>*banlieue – suburbs</a:t>
            </a:r>
            <a:endParaRPr lang="en-GB" sz="1400"/>
          </a:p>
        </p:txBody>
      </p:sp>
      <p:sp>
        <p:nvSpPr>
          <p:cNvPr id="4" name="Rectangle 3"/>
          <p:cNvSpPr/>
          <p:nvPr/>
        </p:nvSpPr>
        <p:spPr>
          <a:xfrm>
            <a:off x="349623" y="4329953"/>
            <a:ext cx="5459506" cy="158675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b="1" u="sng" dirty="0"/>
              <a:t>Complete the text using the following words</a:t>
            </a:r>
          </a:p>
          <a:p>
            <a:pPr algn="ctr"/>
            <a:r>
              <a:rPr lang="en-GB" dirty="0" err="1"/>
              <a:t>habitais</a:t>
            </a:r>
            <a:r>
              <a:rPr lang="en-GB" dirty="0"/>
              <a:t> 		</a:t>
            </a:r>
            <a:r>
              <a:rPr lang="fr-FR" dirty="0"/>
              <a:t>transports 	 énervants</a:t>
            </a:r>
            <a:endParaRPr lang="en-GB" dirty="0"/>
          </a:p>
          <a:p>
            <a:pPr algn="ctr"/>
            <a:r>
              <a:rPr lang="en-GB" dirty="0" err="1"/>
              <a:t>Préféré</a:t>
            </a:r>
            <a:r>
              <a:rPr lang="en-GB" dirty="0"/>
              <a:t>		</a:t>
            </a:r>
            <a:r>
              <a:rPr lang="en-GB" dirty="0" err="1"/>
              <a:t>chaud</a:t>
            </a:r>
            <a:r>
              <a:rPr lang="en-GB" dirty="0"/>
              <a:t> 		</a:t>
            </a:r>
            <a:r>
              <a:rPr lang="fr-FR" dirty="0"/>
              <a:t> touristes </a:t>
            </a:r>
            <a:endParaRPr lang="en-GB" dirty="0"/>
          </a:p>
          <a:p>
            <a:pPr algn="ctr"/>
            <a:r>
              <a:rPr lang="en-GB" dirty="0"/>
              <a:t>		</a:t>
            </a:r>
            <a:r>
              <a:rPr lang="en-GB" dirty="0" err="1"/>
              <a:t>suis</a:t>
            </a:r>
            <a:r>
              <a:rPr lang="en-GB" dirty="0"/>
              <a:t>		</a:t>
            </a:r>
          </a:p>
        </p:txBody>
      </p:sp>
      <p:sp>
        <p:nvSpPr>
          <p:cNvPr id="5" name="Rectangle 4"/>
          <p:cNvSpPr/>
          <p:nvPr/>
        </p:nvSpPr>
        <p:spPr>
          <a:xfrm>
            <a:off x="6190129" y="3186954"/>
            <a:ext cx="5459506" cy="3429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GB" sz="1400" b="1" u="sng" dirty="0"/>
              <a:t>Answer IN ENGLISH</a:t>
            </a:r>
          </a:p>
          <a:p>
            <a:r>
              <a:rPr lang="en-GB" sz="1400" dirty="0"/>
              <a:t>1, What was there a problem with in the past? </a:t>
            </a:r>
            <a:r>
              <a:rPr lang="en-GB" sz="2000" dirty="0"/>
              <a:t>………………………………………………………………………………</a:t>
            </a:r>
          </a:p>
          <a:p>
            <a:r>
              <a:rPr lang="en-GB" sz="1400" dirty="0"/>
              <a:t>2, What has the government invested in? </a:t>
            </a:r>
            <a:r>
              <a:rPr lang="en-GB" sz="2000" dirty="0"/>
              <a:t>………………………………………………………………………………</a:t>
            </a:r>
          </a:p>
          <a:p>
            <a:r>
              <a:rPr lang="en-GB" sz="1400" dirty="0"/>
              <a:t>3, How have they made the city safer? </a:t>
            </a:r>
            <a:r>
              <a:rPr lang="en-GB" sz="2000" dirty="0"/>
              <a:t>………………………………………………………………………………</a:t>
            </a:r>
          </a:p>
          <a:p>
            <a:r>
              <a:rPr lang="en-GB" sz="1400" dirty="0"/>
              <a:t>4, Where do they live far away from? </a:t>
            </a:r>
            <a:r>
              <a:rPr lang="en-GB" sz="2000" dirty="0"/>
              <a:t>………………………………………………………………………………</a:t>
            </a:r>
          </a:p>
          <a:p>
            <a:r>
              <a:rPr lang="en-GB" sz="1400" dirty="0"/>
              <a:t>5, How have they solved this problem? </a:t>
            </a:r>
            <a:r>
              <a:rPr lang="en-GB" sz="2000" dirty="0"/>
              <a:t>………………………………………………………………………………</a:t>
            </a:r>
          </a:p>
          <a:p>
            <a:r>
              <a:rPr lang="en-GB" sz="1400" dirty="0"/>
              <a:t>6, Why do they prefer the beach to Paris? (2) </a:t>
            </a:r>
            <a:r>
              <a:rPr lang="en-GB" sz="2000" dirty="0"/>
              <a:t>………………………………………………………………………………</a:t>
            </a:r>
          </a:p>
        </p:txBody>
      </p:sp>
    </p:spTree>
    <p:extLst>
      <p:ext uri="{BB962C8B-B14F-4D97-AF65-F5344CB8AC3E}">
        <p14:creationId xmlns:p14="http://schemas.microsoft.com/office/powerpoint/2010/main" val="34445856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8257" y="188258"/>
            <a:ext cx="2837329" cy="32273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400" b="1" u="sng" dirty="0"/>
              <a:t>Key verbs practice – try with recall </a:t>
            </a:r>
          </a:p>
        </p:txBody>
      </p:sp>
      <p:graphicFrame>
        <p:nvGraphicFramePr>
          <p:cNvPr id="3" name="Table 2"/>
          <p:cNvGraphicFramePr>
            <a:graphicFrameLocks noGrp="1"/>
          </p:cNvGraphicFramePr>
          <p:nvPr/>
        </p:nvGraphicFramePr>
        <p:xfrm>
          <a:off x="188257" y="612090"/>
          <a:ext cx="3750236" cy="3048000"/>
        </p:xfrm>
        <a:graphic>
          <a:graphicData uri="http://schemas.openxmlformats.org/drawingml/2006/table">
            <a:tbl>
              <a:tblPr firstRow="1" bandRow="1">
                <a:tableStyleId>{5940675A-B579-460E-94D1-54222C63F5DA}</a:tableStyleId>
              </a:tblPr>
              <a:tblGrid>
                <a:gridCol w="1875118">
                  <a:extLst>
                    <a:ext uri="{9D8B030D-6E8A-4147-A177-3AD203B41FA5}">
                      <a16:colId xmlns:a16="http://schemas.microsoft.com/office/drawing/2014/main" val="20000"/>
                    </a:ext>
                  </a:extLst>
                </a:gridCol>
                <a:gridCol w="1875118">
                  <a:extLst>
                    <a:ext uri="{9D8B030D-6E8A-4147-A177-3AD203B41FA5}">
                      <a16:colId xmlns:a16="http://schemas.microsoft.com/office/drawing/2014/main" val="20001"/>
                    </a:ext>
                  </a:extLst>
                </a:gridCol>
              </a:tblGrid>
              <a:tr h="258831">
                <a:tc>
                  <a:txBody>
                    <a:bodyPr/>
                    <a:lstStyle/>
                    <a:p>
                      <a:r>
                        <a:rPr lang="en-GB" sz="1400" dirty="0"/>
                        <a:t>I went </a:t>
                      </a:r>
                    </a:p>
                  </a:txBody>
                  <a:tcPr/>
                </a:tc>
                <a:tc>
                  <a:txBody>
                    <a:bodyPr/>
                    <a:lstStyle/>
                    <a:p>
                      <a:endParaRPr lang="en-GB" sz="1400"/>
                    </a:p>
                  </a:txBody>
                  <a:tcPr/>
                </a:tc>
                <a:extLst>
                  <a:ext uri="{0D108BD9-81ED-4DB2-BD59-A6C34878D82A}">
                    <a16:rowId xmlns:a16="http://schemas.microsoft.com/office/drawing/2014/main" val="10000"/>
                  </a:ext>
                </a:extLst>
              </a:tr>
              <a:tr h="258831">
                <a:tc>
                  <a:txBody>
                    <a:bodyPr/>
                    <a:lstStyle/>
                    <a:p>
                      <a:r>
                        <a:rPr lang="en-GB" sz="1400" dirty="0"/>
                        <a:t>I did </a:t>
                      </a:r>
                    </a:p>
                  </a:txBody>
                  <a:tcPr/>
                </a:tc>
                <a:tc>
                  <a:txBody>
                    <a:bodyPr/>
                    <a:lstStyle/>
                    <a:p>
                      <a:endParaRPr lang="en-GB" sz="1400"/>
                    </a:p>
                  </a:txBody>
                  <a:tcPr/>
                </a:tc>
                <a:extLst>
                  <a:ext uri="{0D108BD9-81ED-4DB2-BD59-A6C34878D82A}">
                    <a16:rowId xmlns:a16="http://schemas.microsoft.com/office/drawing/2014/main" val="10001"/>
                  </a:ext>
                </a:extLst>
              </a:tr>
              <a:tr h="258831">
                <a:tc>
                  <a:txBody>
                    <a:bodyPr/>
                    <a:lstStyle/>
                    <a:p>
                      <a:r>
                        <a:rPr lang="en-GB" sz="1400" dirty="0"/>
                        <a:t>I visited </a:t>
                      </a:r>
                    </a:p>
                  </a:txBody>
                  <a:tcPr/>
                </a:tc>
                <a:tc>
                  <a:txBody>
                    <a:bodyPr/>
                    <a:lstStyle/>
                    <a:p>
                      <a:endParaRPr lang="en-GB" sz="1400"/>
                    </a:p>
                  </a:txBody>
                  <a:tcPr/>
                </a:tc>
                <a:extLst>
                  <a:ext uri="{0D108BD9-81ED-4DB2-BD59-A6C34878D82A}">
                    <a16:rowId xmlns:a16="http://schemas.microsoft.com/office/drawing/2014/main" val="10002"/>
                  </a:ext>
                </a:extLst>
              </a:tr>
              <a:tr h="258831">
                <a:tc>
                  <a:txBody>
                    <a:bodyPr/>
                    <a:lstStyle/>
                    <a:p>
                      <a:r>
                        <a:rPr lang="en-GB" sz="1400" dirty="0"/>
                        <a:t>I ate </a:t>
                      </a:r>
                    </a:p>
                  </a:txBody>
                  <a:tcPr/>
                </a:tc>
                <a:tc>
                  <a:txBody>
                    <a:bodyPr/>
                    <a:lstStyle/>
                    <a:p>
                      <a:endParaRPr lang="en-GB" sz="1400"/>
                    </a:p>
                  </a:txBody>
                  <a:tcPr/>
                </a:tc>
                <a:extLst>
                  <a:ext uri="{0D108BD9-81ED-4DB2-BD59-A6C34878D82A}">
                    <a16:rowId xmlns:a16="http://schemas.microsoft.com/office/drawing/2014/main" val="10003"/>
                  </a:ext>
                </a:extLst>
              </a:tr>
              <a:tr h="258831">
                <a:tc>
                  <a:txBody>
                    <a:bodyPr/>
                    <a:lstStyle/>
                    <a:p>
                      <a:r>
                        <a:rPr lang="en-GB" sz="1400" dirty="0"/>
                        <a:t>We tried</a:t>
                      </a:r>
                    </a:p>
                  </a:txBody>
                  <a:tcPr/>
                </a:tc>
                <a:tc>
                  <a:txBody>
                    <a:bodyPr/>
                    <a:lstStyle/>
                    <a:p>
                      <a:endParaRPr lang="en-GB" sz="1400" dirty="0"/>
                    </a:p>
                  </a:txBody>
                  <a:tcPr/>
                </a:tc>
                <a:extLst>
                  <a:ext uri="{0D108BD9-81ED-4DB2-BD59-A6C34878D82A}">
                    <a16:rowId xmlns:a16="http://schemas.microsoft.com/office/drawing/2014/main" val="10004"/>
                  </a:ext>
                </a:extLst>
              </a:tr>
              <a:tr h="258831">
                <a:tc>
                  <a:txBody>
                    <a:bodyPr/>
                    <a:lstStyle/>
                    <a:p>
                      <a:r>
                        <a:rPr lang="en-GB" sz="1400" dirty="0"/>
                        <a:t>I wanted to </a:t>
                      </a:r>
                    </a:p>
                  </a:txBody>
                  <a:tcPr/>
                </a:tc>
                <a:tc>
                  <a:txBody>
                    <a:bodyPr/>
                    <a:lstStyle/>
                    <a:p>
                      <a:endParaRPr lang="en-GB" sz="1400"/>
                    </a:p>
                  </a:txBody>
                  <a:tcPr/>
                </a:tc>
                <a:extLst>
                  <a:ext uri="{0D108BD9-81ED-4DB2-BD59-A6C34878D82A}">
                    <a16:rowId xmlns:a16="http://schemas.microsoft.com/office/drawing/2014/main" val="10005"/>
                  </a:ext>
                </a:extLst>
              </a:tr>
              <a:tr h="258831">
                <a:tc>
                  <a:txBody>
                    <a:bodyPr/>
                    <a:lstStyle/>
                    <a:p>
                      <a:r>
                        <a:rPr lang="en-GB" sz="1400" dirty="0"/>
                        <a:t>It was</a:t>
                      </a:r>
                    </a:p>
                  </a:txBody>
                  <a:tcPr/>
                </a:tc>
                <a:tc>
                  <a:txBody>
                    <a:bodyPr/>
                    <a:lstStyle/>
                    <a:p>
                      <a:endParaRPr lang="en-GB" sz="1400"/>
                    </a:p>
                  </a:txBody>
                  <a:tcPr/>
                </a:tc>
                <a:extLst>
                  <a:ext uri="{0D108BD9-81ED-4DB2-BD59-A6C34878D82A}">
                    <a16:rowId xmlns:a16="http://schemas.microsoft.com/office/drawing/2014/main" val="10006"/>
                  </a:ext>
                </a:extLst>
              </a:tr>
              <a:tr h="258831">
                <a:tc>
                  <a:txBody>
                    <a:bodyPr/>
                    <a:lstStyle/>
                    <a:p>
                      <a:r>
                        <a:rPr lang="en-GB" sz="1400" dirty="0"/>
                        <a:t>I found</a:t>
                      </a:r>
                      <a:r>
                        <a:rPr lang="en-GB" sz="1400" baseline="0" dirty="0"/>
                        <a:t> it</a:t>
                      </a:r>
                      <a:endParaRPr lang="en-GB" sz="1400" dirty="0"/>
                    </a:p>
                  </a:txBody>
                  <a:tcPr/>
                </a:tc>
                <a:tc>
                  <a:txBody>
                    <a:bodyPr/>
                    <a:lstStyle/>
                    <a:p>
                      <a:endParaRPr lang="en-GB" sz="1400"/>
                    </a:p>
                  </a:txBody>
                  <a:tcPr/>
                </a:tc>
                <a:extLst>
                  <a:ext uri="{0D108BD9-81ED-4DB2-BD59-A6C34878D82A}">
                    <a16:rowId xmlns:a16="http://schemas.microsoft.com/office/drawing/2014/main" val="10007"/>
                  </a:ext>
                </a:extLst>
              </a:tr>
              <a:tr h="258831">
                <a:tc>
                  <a:txBody>
                    <a:bodyPr/>
                    <a:lstStyle/>
                    <a:p>
                      <a:r>
                        <a:rPr lang="en-GB" sz="1400" dirty="0"/>
                        <a:t>I had to </a:t>
                      </a:r>
                    </a:p>
                  </a:txBody>
                  <a:tcPr/>
                </a:tc>
                <a:tc>
                  <a:txBody>
                    <a:bodyPr/>
                    <a:lstStyle/>
                    <a:p>
                      <a:endParaRPr lang="en-GB" sz="1400"/>
                    </a:p>
                  </a:txBody>
                  <a:tcPr/>
                </a:tc>
                <a:extLst>
                  <a:ext uri="{0D108BD9-81ED-4DB2-BD59-A6C34878D82A}">
                    <a16:rowId xmlns:a16="http://schemas.microsoft.com/office/drawing/2014/main" val="10008"/>
                  </a:ext>
                </a:extLst>
              </a:tr>
              <a:tr h="258831">
                <a:tc>
                  <a:txBody>
                    <a:bodyPr/>
                    <a:lstStyle/>
                    <a:p>
                      <a:r>
                        <a:rPr lang="en-GB" sz="1400" dirty="0"/>
                        <a:t>I would have preferred</a:t>
                      </a:r>
                    </a:p>
                  </a:txBody>
                  <a:tcPr/>
                </a:tc>
                <a:tc>
                  <a:txBody>
                    <a:bodyPr/>
                    <a:lstStyle/>
                    <a:p>
                      <a:endParaRPr lang="en-GB" sz="1400" dirty="0"/>
                    </a:p>
                  </a:txBody>
                  <a:tcPr/>
                </a:tc>
                <a:extLst>
                  <a:ext uri="{0D108BD9-81ED-4DB2-BD59-A6C34878D82A}">
                    <a16:rowId xmlns:a16="http://schemas.microsoft.com/office/drawing/2014/main" val="10009"/>
                  </a:ext>
                </a:extLst>
              </a:tr>
            </a:tbl>
          </a:graphicData>
        </a:graphic>
      </p:graphicFrame>
      <p:graphicFrame>
        <p:nvGraphicFramePr>
          <p:cNvPr id="4" name="Table 3"/>
          <p:cNvGraphicFramePr>
            <a:graphicFrameLocks noGrp="1"/>
          </p:cNvGraphicFramePr>
          <p:nvPr/>
        </p:nvGraphicFramePr>
        <p:xfrm>
          <a:off x="4734858" y="612090"/>
          <a:ext cx="6520330" cy="5312983"/>
        </p:xfrm>
        <a:graphic>
          <a:graphicData uri="http://schemas.openxmlformats.org/drawingml/2006/table">
            <a:tbl>
              <a:tblPr firstRow="1" bandRow="1">
                <a:tableStyleId>{5940675A-B579-460E-94D1-54222C63F5DA}</a:tableStyleId>
              </a:tblPr>
              <a:tblGrid>
                <a:gridCol w="6520330">
                  <a:extLst>
                    <a:ext uri="{9D8B030D-6E8A-4147-A177-3AD203B41FA5}">
                      <a16:colId xmlns:a16="http://schemas.microsoft.com/office/drawing/2014/main" val="20000"/>
                    </a:ext>
                  </a:extLst>
                </a:gridCol>
              </a:tblGrid>
              <a:tr h="370840">
                <a:tc>
                  <a:txBody>
                    <a:bodyPr/>
                    <a:lstStyle/>
                    <a:p>
                      <a:r>
                        <a:rPr lang="en-GB" sz="1400" dirty="0"/>
                        <a:t>Last weekend,</a:t>
                      </a:r>
                      <a:r>
                        <a:rPr lang="en-GB" sz="1400" baseline="0" dirty="0"/>
                        <a:t> I went to the leisure centre with my friends</a:t>
                      </a:r>
                      <a:endParaRPr lang="en-GB" sz="1400" dirty="0"/>
                    </a:p>
                  </a:txBody>
                  <a:tcPr/>
                </a:tc>
                <a:extLst>
                  <a:ext uri="{0D108BD9-81ED-4DB2-BD59-A6C34878D82A}">
                    <a16:rowId xmlns:a16="http://schemas.microsoft.com/office/drawing/2014/main" val="10000"/>
                  </a:ext>
                </a:extLst>
              </a:tr>
              <a:tr h="370840">
                <a:tc>
                  <a:txBody>
                    <a:bodyPr/>
                    <a:lstStyle/>
                    <a:p>
                      <a:endParaRPr lang="en-GB" sz="1400" dirty="0"/>
                    </a:p>
                    <a:p>
                      <a:endParaRPr lang="en-GB" sz="1400" dirty="0"/>
                    </a:p>
                  </a:txBody>
                  <a:tcPr/>
                </a:tc>
                <a:extLst>
                  <a:ext uri="{0D108BD9-81ED-4DB2-BD59-A6C34878D82A}">
                    <a16:rowId xmlns:a16="http://schemas.microsoft.com/office/drawing/2014/main" val="10001"/>
                  </a:ext>
                </a:extLst>
              </a:tr>
              <a:tr h="370840">
                <a:tc>
                  <a:txBody>
                    <a:bodyPr/>
                    <a:lstStyle/>
                    <a:p>
                      <a:r>
                        <a:rPr lang="en-GB" sz="1400" dirty="0"/>
                        <a:t>I</a:t>
                      </a:r>
                      <a:r>
                        <a:rPr lang="en-GB" sz="1400" baseline="0" dirty="0"/>
                        <a:t> did some swimming and we played badminton</a:t>
                      </a:r>
                      <a:endParaRPr lang="en-GB" sz="1400" dirty="0"/>
                    </a:p>
                  </a:txBody>
                  <a:tcPr/>
                </a:tc>
                <a:extLst>
                  <a:ext uri="{0D108BD9-81ED-4DB2-BD59-A6C34878D82A}">
                    <a16:rowId xmlns:a16="http://schemas.microsoft.com/office/drawing/2014/main" val="10002"/>
                  </a:ext>
                </a:extLst>
              </a:tr>
              <a:tr h="370840">
                <a:tc>
                  <a:txBody>
                    <a:bodyPr/>
                    <a:lstStyle/>
                    <a:p>
                      <a:endParaRPr lang="en-GB" sz="1400" dirty="0"/>
                    </a:p>
                    <a:p>
                      <a:endParaRPr lang="en-GB" sz="1400" dirty="0"/>
                    </a:p>
                  </a:txBody>
                  <a:tcPr/>
                </a:tc>
                <a:extLst>
                  <a:ext uri="{0D108BD9-81ED-4DB2-BD59-A6C34878D82A}">
                    <a16:rowId xmlns:a16="http://schemas.microsoft.com/office/drawing/2014/main" val="10003"/>
                  </a:ext>
                </a:extLst>
              </a:tr>
              <a:tr h="370840">
                <a:tc>
                  <a:txBody>
                    <a:bodyPr/>
                    <a:lstStyle/>
                    <a:p>
                      <a:r>
                        <a:rPr lang="en-GB" sz="1400" dirty="0"/>
                        <a:t>After, we ate at the café</a:t>
                      </a:r>
                    </a:p>
                  </a:txBody>
                  <a:tcPr/>
                </a:tc>
                <a:extLst>
                  <a:ext uri="{0D108BD9-81ED-4DB2-BD59-A6C34878D82A}">
                    <a16:rowId xmlns:a16="http://schemas.microsoft.com/office/drawing/2014/main" val="10004"/>
                  </a:ext>
                </a:extLst>
              </a:tr>
              <a:tr h="370840">
                <a:tc>
                  <a:txBody>
                    <a:bodyPr/>
                    <a:lstStyle/>
                    <a:p>
                      <a:endParaRPr lang="en-GB" sz="1400" dirty="0"/>
                    </a:p>
                    <a:p>
                      <a:endParaRPr lang="en-GB" sz="1400" dirty="0"/>
                    </a:p>
                  </a:txBody>
                  <a:tcPr/>
                </a:tc>
                <a:extLst>
                  <a:ext uri="{0D108BD9-81ED-4DB2-BD59-A6C34878D82A}">
                    <a16:rowId xmlns:a16="http://schemas.microsoft.com/office/drawing/2014/main" val="10005"/>
                  </a:ext>
                </a:extLst>
              </a:tr>
              <a:tr h="349823">
                <a:tc>
                  <a:txBody>
                    <a:bodyPr/>
                    <a:lstStyle/>
                    <a:p>
                      <a:r>
                        <a:rPr lang="en-GB" sz="1400" dirty="0"/>
                        <a:t>I ate chicken and chips, and an ice cream for dessert</a:t>
                      </a:r>
                    </a:p>
                  </a:txBody>
                  <a:tcPr/>
                </a:tc>
                <a:extLst>
                  <a:ext uri="{0D108BD9-81ED-4DB2-BD59-A6C34878D82A}">
                    <a16:rowId xmlns:a16="http://schemas.microsoft.com/office/drawing/2014/main" val="10006"/>
                  </a:ext>
                </a:extLst>
              </a:tr>
              <a:tr h="370840">
                <a:tc>
                  <a:txBody>
                    <a:bodyPr/>
                    <a:lstStyle/>
                    <a:p>
                      <a:endParaRPr lang="en-GB" sz="1400" dirty="0"/>
                    </a:p>
                    <a:p>
                      <a:endParaRPr lang="en-GB" sz="1400" dirty="0"/>
                    </a:p>
                  </a:txBody>
                  <a:tcPr/>
                </a:tc>
                <a:extLst>
                  <a:ext uri="{0D108BD9-81ED-4DB2-BD59-A6C34878D82A}">
                    <a16:rowId xmlns:a16="http://schemas.microsoft.com/office/drawing/2014/main" val="10007"/>
                  </a:ext>
                </a:extLst>
              </a:tr>
              <a:tr h="370840">
                <a:tc>
                  <a:txBody>
                    <a:bodyPr/>
                    <a:lstStyle/>
                    <a:p>
                      <a:r>
                        <a:rPr lang="en-GB" sz="1400" dirty="0"/>
                        <a:t>Having eaten, we tried rock climbing – it was difficult, but really</a:t>
                      </a:r>
                      <a:r>
                        <a:rPr lang="en-GB" sz="1400" baseline="0" dirty="0"/>
                        <a:t> fun!</a:t>
                      </a:r>
                      <a:endParaRPr lang="en-GB" sz="1400" dirty="0"/>
                    </a:p>
                  </a:txBody>
                  <a:tcPr/>
                </a:tc>
                <a:extLst>
                  <a:ext uri="{0D108BD9-81ED-4DB2-BD59-A6C34878D82A}">
                    <a16:rowId xmlns:a16="http://schemas.microsoft.com/office/drawing/2014/main" val="10008"/>
                  </a:ext>
                </a:extLst>
              </a:tr>
              <a:tr h="370840">
                <a:tc>
                  <a:txBody>
                    <a:bodyPr/>
                    <a:lstStyle/>
                    <a:p>
                      <a:endParaRPr lang="en-GB" sz="1400" dirty="0"/>
                    </a:p>
                    <a:p>
                      <a:endParaRPr lang="en-GB" sz="1400" dirty="0"/>
                    </a:p>
                  </a:txBody>
                  <a:tcPr/>
                </a:tc>
                <a:extLst>
                  <a:ext uri="{0D108BD9-81ED-4DB2-BD59-A6C34878D82A}">
                    <a16:rowId xmlns:a16="http://schemas.microsoft.com/office/drawing/2014/main" val="10009"/>
                  </a:ext>
                </a:extLst>
              </a:tr>
              <a:tr h="370840">
                <a:tc>
                  <a:txBody>
                    <a:bodyPr/>
                    <a:lstStyle/>
                    <a:p>
                      <a:r>
                        <a:rPr lang="en-GB" sz="1400" dirty="0"/>
                        <a:t>However, I would have preferred to stay at home because I’m (naturally)</a:t>
                      </a:r>
                      <a:r>
                        <a:rPr lang="en-GB" sz="1400" baseline="0" dirty="0"/>
                        <a:t> lazy</a:t>
                      </a:r>
                      <a:endParaRPr lang="en-GB" sz="1400" dirty="0"/>
                    </a:p>
                  </a:txBody>
                  <a:tcPr/>
                </a:tc>
                <a:extLst>
                  <a:ext uri="{0D108BD9-81ED-4DB2-BD59-A6C34878D82A}">
                    <a16:rowId xmlns:a16="http://schemas.microsoft.com/office/drawing/2014/main" val="10010"/>
                  </a:ext>
                </a:extLst>
              </a:tr>
              <a:tr h="370840">
                <a:tc>
                  <a:txBody>
                    <a:bodyPr/>
                    <a:lstStyle/>
                    <a:p>
                      <a:endParaRPr lang="en-GB" sz="1400" dirty="0"/>
                    </a:p>
                    <a:p>
                      <a:endParaRPr lang="en-GB" sz="1400" dirty="0"/>
                    </a:p>
                  </a:txBody>
                  <a:tcPr/>
                </a:tc>
                <a:extLst>
                  <a:ext uri="{0D108BD9-81ED-4DB2-BD59-A6C34878D82A}">
                    <a16:rowId xmlns:a16="http://schemas.microsoft.com/office/drawing/2014/main" val="10011"/>
                  </a:ext>
                </a:extLst>
              </a:tr>
            </a:tbl>
          </a:graphicData>
        </a:graphic>
      </p:graphicFrame>
      <p:sp>
        <p:nvSpPr>
          <p:cNvPr id="5" name="Rectangle 4"/>
          <p:cNvSpPr/>
          <p:nvPr/>
        </p:nvSpPr>
        <p:spPr>
          <a:xfrm>
            <a:off x="4734858" y="188258"/>
            <a:ext cx="2837329" cy="32273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400" b="1" u="sng" dirty="0"/>
              <a:t>Translate the following</a:t>
            </a:r>
          </a:p>
        </p:txBody>
      </p:sp>
    </p:spTree>
    <p:extLst>
      <p:ext uri="{BB962C8B-B14F-4D97-AF65-F5344CB8AC3E}">
        <p14:creationId xmlns:p14="http://schemas.microsoft.com/office/powerpoint/2010/main" val="19491287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2047" y="147918"/>
            <a:ext cx="5701553" cy="392654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fr-FR" sz="1400" b="1" u="sng" dirty="0"/>
              <a:t>Lucille</a:t>
            </a:r>
          </a:p>
          <a:p>
            <a:r>
              <a:rPr lang="fr-FR" sz="1400" dirty="0"/>
              <a:t>Le week-end dernier, mes amis et moi sommes sortis en ville pour faire les magasins. Je voulais acheter des nouveaux vêtements, et un cadeau pour mon frère. </a:t>
            </a:r>
            <a:endParaRPr lang="en-GB" sz="1400" dirty="0"/>
          </a:p>
          <a:p>
            <a:r>
              <a:rPr lang="fr-FR" sz="1400" dirty="0"/>
              <a:t>On est allé au centre commercial, et j’ai acheté un polo, un jean et des baskets de marque Nike. Mon ami a acheté une robe parce qu’elle allait à un mariage le lendemain*. C’était vraiment facile de tout trouver et on s’est bien amusés. </a:t>
            </a:r>
            <a:endParaRPr lang="en-GB" sz="1400" dirty="0"/>
          </a:p>
          <a:p>
            <a:r>
              <a:rPr lang="fr-FR" sz="1400" dirty="0"/>
              <a:t>Ensuite, on a décidé d’aller au Quick pour manger. J’ai pris un hamburger avec des frites, mais c’était dégueulasse ! Tout était froid et gras – beurk ! Pour le dessert, on a mangé de la glace (au chocolat et à la fraise) qui était beaucoup mieux.</a:t>
            </a:r>
            <a:endParaRPr lang="en-GB" sz="1400" dirty="0"/>
          </a:p>
          <a:p>
            <a:r>
              <a:rPr lang="fr-FR" sz="1400" dirty="0"/>
              <a:t>Après avoir mangé, on a joué au mini-golf pour se détendre un peu avant de rentrer à la maison. Cependant, quand je suis arrivé chez moi, je me suis rendu compte que** j’avais oublié le cadeau pour mon frère – quel imbécile !</a:t>
            </a:r>
            <a:endParaRPr lang="en-GB" sz="1400" dirty="0"/>
          </a:p>
          <a:p>
            <a:r>
              <a:rPr lang="fr-FR" sz="1400" dirty="0"/>
              <a:t>*le lendemain – the </a:t>
            </a:r>
            <a:r>
              <a:rPr lang="fr-FR" sz="1400" dirty="0" err="1"/>
              <a:t>next</a:t>
            </a:r>
            <a:r>
              <a:rPr lang="fr-FR" sz="1400" dirty="0"/>
              <a:t> </a:t>
            </a:r>
            <a:r>
              <a:rPr lang="fr-FR" sz="1400" dirty="0" err="1"/>
              <a:t>day</a:t>
            </a:r>
            <a:endParaRPr lang="en-GB" sz="1400" dirty="0"/>
          </a:p>
          <a:p>
            <a:r>
              <a:rPr lang="fr-FR" sz="1400" dirty="0"/>
              <a:t>** je me suis rendu compte que – I </a:t>
            </a:r>
            <a:r>
              <a:rPr lang="fr-FR" sz="1400" dirty="0" err="1"/>
              <a:t>realised</a:t>
            </a:r>
            <a:r>
              <a:rPr lang="fr-FR" sz="1400" dirty="0"/>
              <a:t> </a:t>
            </a:r>
            <a:r>
              <a:rPr lang="fr-FR" sz="1400" dirty="0" err="1"/>
              <a:t>that</a:t>
            </a:r>
            <a:endParaRPr lang="en-GB" sz="1400" dirty="0"/>
          </a:p>
        </p:txBody>
      </p:sp>
      <p:sp>
        <p:nvSpPr>
          <p:cNvPr id="3" name="Rectangle 2"/>
          <p:cNvSpPr/>
          <p:nvPr/>
        </p:nvSpPr>
        <p:spPr>
          <a:xfrm>
            <a:off x="6096000" y="147918"/>
            <a:ext cx="5701553" cy="392654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fr-FR" sz="1400" b="1" u="sng" dirty="0"/>
              <a:t>Fatima</a:t>
            </a:r>
          </a:p>
          <a:p>
            <a:r>
              <a:rPr lang="fr-FR" sz="1400" dirty="0"/>
              <a:t>Le week-end dernier, je suis allé au parc avec mes amis. On a fait une longue promenade le matin avant de faire un pique-nique. On a eu des sandwiches au jambon, au fromage et au thon avec des chips, des fruits et du gâteau – c’était génial (j’adore ce genre de cuisine !).</a:t>
            </a:r>
            <a:endParaRPr lang="en-GB" sz="1400" dirty="0"/>
          </a:p>
          <a:p>
            <a:r>
              <a:rPr lang="fr-FR" sz="1400" dirty="0"/>
              <a:t>Après avoir mangé, on a fait du sport – je voulais jouer au rugby, mais ma copine Sandrine a dit que c’est trop violent pour elle alors on a joué au tennis et au volley au lieu. C’était OK, mais j’aurais préféré faire quelque chose de plus exigeant* physiquement.</a:t>
            </a:r>
            <a:endParaRPr lang="en-GB" sz="1400" dirty="0"/>
          </a:p>
          <a:p>
            <a:r>
              <a:rPr lang="fr-FR" sz="1400" dirty="0"/>
              <a:t>Le soir, je suis rentré à la maison et mes parents m’ont forcé de faire mes devoirs pour le collège. Heureusement, ils n’étaient pas difficiles alors je les ai finis vite. Après avoir fini, j’ai regardé un bon film à la télé et j’ai diné avant de me coucher. Tout considéré, c’était une bonne journée tranquille et je me suis amusé.</a:t>
            </a:r>
            <a:endParaRPr lang="en-GB" sz="1400" dirty="0"/>
          </a:p>
          <a:p>
            <a:r>
              <a:rPr lang="fr-FR" sz="1400" dirty="0"/>
              <a:t>*exigeant – </a:t>
            </a:r>
            <a:r>
              <a:rPr lang="fr-FR" sz="1400" dirty="0" err="1"/>
              <a:t>demanding</a:t>
            </a:r>
            <a:endParaRPr lang="en-GB" sz="1400" dirty="0"/>
          </a:p>
        </p:txBody>
      </p:sp>
      <p:sp>
        <p:nvSpPr>
          <p:cNvPr id="4" name="Rectangle 3"/>
          <p:cNvSpPr/>
          <p:nvPr/>
        </p:nvSpPr>
        <p:spPr>
          <a:xfrm>
            <a:off x="242046" y="4289612"/>
            <a:ext cx="5701553" cy="242047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GB" sz="1600" b="1" u="sng" dirty="0"/>
              <a:t>Qui </a:t>
            </a:r>
            <a:r>
              <a:rPr lang="en-GB" sz="1600" b="1" u="sng" dirty="0" err="1"/>
              <a:t>parle</a:t>
            </a:r>
            <a:r>
              <a:rPr lang="en-GB" sz="1600" b="1" u="sng" dirty="0"/>
              <a:t> – </a:t>
            </a:r>
            <a:r>
              <a:rPr lang="en-GB" sz="1600" b="1" u="sng" dirty="0" err="1"/>
              <a:t>écrit</a:t>
            </a:r>
            <a:r>
              <a:rPr lang="en-GB" sz="1600" b="1" u="sng" dirty="0"/>
              <a:t> Lucille </a:t>
            </a:r>
            <a:r>
              <a:rPr lang="en-GB" sz="1600" b="1" u="sng" dirty="0" err="1"/>
              <a:t>ou</a:t>
            </a:r>
            <a:r>
              <a:rPr lang="en-GB" sz="1600" b="1" u="sng" dirty="0"/>
              <a:t> Fatima</a:t>
            </a:r>
          </a:p>
          <a:p>
            <a:endParaRPr lang="en-GB" sz="1600" b="1" u="sng" dirty="0"/>
          </a:p>
          <a:p>
            <a:pPr marL="342900" indent="-342900">
              <a:buFont typeface="+mj-lt"/>
              <a:buAutoNum type="arabicPeriod"/>
            </a:pPr>
            <a:r>
              <a:rPr lang="en-GB" dirty="0" err="1"/>
              <a:t>J’ai</a:t>
            </a:r>
            <a:r>
              <a:rPr lang="en-GB" dirty="0"/>
              <a:t> </a:t>
            </a:r>
            <a:r>
              <a:rPr lang="en-GB" dirty="0" err="1"/>
              <a:t>dépensé</a:t>
            </a:r>
            <a:r>
              <a:rPr lang="en-GB" dirty="0"/>
              <a:t> beaucoup </a:t>
            </a:r>
            <a:r>
              <a:rPr lang="en-GB" dirty="0" err="1"/>
              <a:t>d’argent</a:t>
            </a:r>
            <a:r>
              <a:rPr lang="en-GB" dirty="0"/>
              <a:t>. ____________</a:t>
            </a:r>
          </a:p>
          <a:p>
            <a:pPr marL="342900" indent="-342900">
              <a:buFont typeface="+mj-lt"/>
              <a:buAutoNum type="arabicPeriod"/>
            </a:pPr>
            <a:r>
              <a:rPr lang="en-GB" dirty="0" err="1"/>
              <a:t>J’ai</a:t>
            </a:r>
            <a:r>
              <a:rPr lang="en-GB" dirty="0"/>
              <a:t> </a:t>
            </a:r>
            <a:r>
              <a:rPr lang="en-GB" dirty="0" err="1"/>
              <a:t>mangé</a:t>
            </a:r>
            <a:r>
              <a:rPr lang="en-GB" dirty="0"/>
              <a:t> mon </a:t>
            </a:r>
            <a:r>
              <a:rPr lang="en-GB" dirty="0" err="1"/>
              <a:t>dîner</a:t>
            </a:r>
            <a:r>
              <a:rPr lang="en-GB" dirty="0"/>
              <a:t> chez </a:t>
            </a:r>
            <a:r>
              <a:rPr lang="en-GB" dirty="0" err="1"/>
              <a:t>moi</a:t>
            </a:r>
            <a:r>
              <a:rPr lang="en-GB" dirty="0"/>
              <a:t> ____________</a:t>
            </a:r>
          </a:p>
          <a:p>
            <a:pPr marL="342900" indent="-342900">
              <a:buFont typeface="+mj-lt"/>
              <a:buAutoNum type="arabicPeriod"/>
            </a:pPr>
            <a:r>
              <a:rPr lang="en-GB" dirty="0" err="1"/>
              <a:t>J’ai</a:t>
            </a:r>
            <a:r>
              <a:rPr lang="en-GB" dirty="0"/>
              <a:t> </a:t>
            </a:r>
            <a:r>
              <a:rPr lang="en-GB" dirty="0" err="1"/>
              <a:t>préféré</a:t>
            </a:r>
            <a:r>
              <a:rPr lang="en-GB" dirty="0"/>
              <a:t> le dessert pendant le </a:t>
            </a:r>
            <a:r>
              <a:rPr lang="en-GB" dirty="0" err="1"/>
              <a:t>déjeuner</a:t>
            </a:r>
            <a:r>
              <a:rPr lang="en-GB" dirty="0"/>
              <a:t> __________</a:t>
            </a:r>
          </a:p>
          <a:p>
            <a:pPr marL="342900" indent="-342900">
              <a:buFont typeface="+mj-lt"/>
              <a:buAutoNum type="arabicPeriod"/>
            </a:pPr>
            <a:r>
              <a:rPr lang="en-GB" dirty="0"/>
              <a:t>Je me </a:t>
            </a:r>
            <a:r>
              <a:rPr lang="en-GB" dirty="0" err="1"/>
              <a:t>suis</a:t>
            </a:r>
            <a:r>
              <a:rPr lang="en-GB" dirty="0"/>
              <a:t> </a:t>
            </a:r>
            <a:r>
              <a:rPr lang="en-GB" dirty="0" err="1"/>
              <a:t>amusée</a:t>
            </a:r>
            <a:r>
              <a:rPr lang="en-GB" dirty="0"/>
              <a:t> beaucoup </a:t>
            </a:r>
            <a:r>
              <a:rPr lang="en-GB" dirty="0" err="1"/>
              <a:t>en</a:t>
            </a:r>
            <a:r>
              <a:rPr lang="en-GB" dirty="0"/>
              <a:t> </a:t>
            </a:r>
            <a:r>
              <a:rPr lang="en-GB" dirty="0" err="1"/>
              <a:t>ville</a:t>
            </a:r>
            <a:r>
              <a:rPr lang="en-GB" dirty="0"/>
              <a:t> ___________</a:t>
            </a:r>
          </a:p>
          <a:p>
            <a:pPr marL="342900" indent="-342900">
              <a:buFont typeface="+mj-lt"/>
              <a:buAutoNum type="arabicPeriod"/>
            </a:pPr>
            <a:r>
              <a:rPr lang="en-GB" dirty="0" err="1"/>
              <a:t>J’ai</a:t>
            </a:r>
            <a:r>
              <a:rPr lang="en-GB" dirty="0"/>
              <a:t> fait mon travail pour </a:t>
            </a:r>
            <a:r>
              <a:rPr lang="en-GB" dirty="0" err="1"/>
              <a:t>l’école</a:t>
            </a:r>
            <a:r>
              <a:rPr lang="en-GB" dirty="0"/>
              <a:t> ___________</a:t>
            </a:r>
          </a:p>
          <a:p>
            <a:pPr marL="342900" indent="-342900">
              <a:buFont typeface="+mj-lt"/>
              <a:buAutoNum type="arabicPeriod"/>
            </a:pPr>
            <a:r>
              <a:rPr lang="en-GB" dirty="0"/>
              <a:t>Ma </a:t>
            </a:r>
            <a:r>
              <a:rPr lang="en-GB" dirty="0" err="1"/>
              <a:t>copine</a:t>
            </a:r>
            <a:r>
              <a:rPr lang="en-GB" dirty="0"/>
              <a:t> a </a:t>
            </a:r>
            <a:r>
              <a:rPr lang="en-GB" dirty="0" err="1"/>
              <a:t>décidé</a:t>
            </a:r>
            <a:r>
              <a:rPr lang="en-GB" dirty="0"/>
              <a:t> </a:t>
            </a:r>
            <a:r>
              <a:rPr lang="en-GB" dirty="0" err="1"/>
              <a:t>ce</a:t>
            </a:r>
            <a:r>
              <a:rPr lang="en-GB" dirty="0"/>
              <a:t> </a:t>
            </a:r>
            <a:r>
              <a:rPr lang="en-GB" dirty="0" err="1"/>
              <a:t>qu’on</a:t>
            </a:r>
            <a:r>
              <a:rPr lang="en-GB" dirty="0"/>
              <a:t> a fait _____________</a:t>
            </a:r>
          </a:p>
        </p:txBody>
      </p:sp>
      <p:sp>
        <p:nvSpPr>
          <p:cNvPr id="5" name="Rectangle 4"/>
          <p:cNvSpPr/>
          <p:nvPr/>
        </p:nvSpPr>
        <p:spPr>
          <a:xfrm>
            <a:off x="6096000" y="4289612"/>
            <a:ext cx="5540188" cy="242047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GB" sz="1600" b="1" u="sng" dirty="0" err="1"/>
              <a:t>Complétez</a:t>
            </a:r>
            <a:r>
              <a:rPr lang="en-GB" sz="1600" b="1" u="sng" dirty="0"/>
              <a:t> les phrases </a:t>
            </a:r>
            <a:r>
              <a:rPr lang="en-GB" sz="1600" b="1" u="sng" dirty="0" err="1"/>
              <a:t>en</a:t>
            </a:r>
            <a:r>
              <a:rPr lang="en-GB" sz="1600" b="1" u="sng" dirty="0"/>
              <a:t> </a:t>
            </a:r>
            <a:r>
              <a:rPr lang="en-GB" sz="1600" b="1" u="sng" dirty="0" err="1"/>
              <a:t>français</a:t>
            </a:r>
            <a:r>
              <a:rPr lang="en-GB" sz="1600" b="1" u="sng" dirty="0"/>
              <a:t> pour Fatima</a:t>
            </a:r>
          </a:p>
          <a:p>
            <a:pPr marL="342900" indent="-342900">
              <a:buFont typeface="+mj-lt"/>
              <a:buAutoNum type="arabicPeriod"/>
            </a:pPr>
            <a:endParaRPr lang="en-GB" dirty="0"/>
          </a:p>
          <a:p>
            <a:pPr marL="342900" indent="-342900">
              <a:buFont typeface="+mj-lt"/>
              <a:buAutoNum type="arabicPeriod"/>
            </a:pPr>
            <a:r>
              <a:rPr lang="en-GB" dirty="0"/>
              <a:t>Le </a:t>
            </a:r>
            <a:r>
              <a:rPr lang="en-GB" dirty="0" err="1"/>
              <a:t>matin</a:t>
            </a:r>
            <a:r>
              <a:rPr lang="en-GB" dirty="0"/>
              <a:t>, on a fait </a:t>
            </a:r>
            <a:r>
              <a:rPr lang="en-GB" dirty="0" err="1"/>
              <a:t>une</a:t>
            </a:r>
            <a:r>
              <a:rPr lang="en-GB" dirty="0"/>
              <a:t> _______________</a:t>
            </a:r>
          </a:p>
          <a:p>
            <a:pPr marL="342900" indent="-342900">
              <a:buFont typeface="+mj-lt"/>
              <a:buAutoNum type="arabicPeriod"/>
            </a:pPr>
            <a:r>
              <a:rPr lang="en-GB" dirty="0"/>
              <a:t>Pour le dessert, </a:t>
            </a:r>
            <a:r>
              <a:rPr lang="en-GB" dirty="0" err="1"/>
              <a:t>j’ai</a:t>
            </a:r>
            <a:r>
              <a:rPr lang="en-GB" dirty="0"/>
              <a:t> </a:t>
            </a:r>
            <a:r>
              <a:rPr lang="en-GB" dirty="0" err="1"/>
              <a:t>mangé</a:t>
            </a:r>
            <a:r>
              <a:rPr lang="en-GB" dirty="0"/>
              <a:t> _____________</a:t>
            </a:r>
          </a:p>
          <a:p>
            <a:pPr marL="342900" indent="-342900">
              <a:buFont typeface="+mj-lt"/>
              <a:buAutoNum type="arabicPeriod"/>
            </a:pPr>
            <a:r>
              <a:rPr lang="en-GB" dirty="0" err="1"/>
              <a:t>Comme</a:t>
            </a:r>
            <a:r>
              <a:rPr lang="en-GB" dirty="0"/>
              <a:t> sport, on a </a:t>
            </a:r>
            <a:r>
              <a:rPr lang="en-GB" dirty="0" err="1"/>
              <a:t>joué</a:t>
            </a:r>
            <a:r>
              <a:rPr lang="en-GB" dirty="0"/>
              <a:t> _____________</a:t>
            </a:r>
          </a:p>
          <a:p>
            <a:pPr marL="342900" indent="-342900">
              <a:buFont typeface="+mj-lt"/>
              <a:buAutoNum type="arabicPeriod"/>
            </a:pPr>
            <a:r>
              <a:rPr lang="en-GB" dirty="0"/>
              <a:t>Le </a:t>
            </a:r>
            <a:r>
              <a:rPr lang="en-GB" dirty="0" err="1"/>
              <a:t>soir</a:t>
            </a:r>
            <a:r>
              <a:rPr lang="en-GB" dirty="0"/>
              <a:t>, </a:t>
            </a:r>
            <a:r>
              <a:rPr lang="en-GB" dirty="0" err="1"/>
              <a:t>j’ai</a:t>
            </a:r>
            <a:r>
              <a:rPr lang="en-GB" dirty="0"/>
              <a:t> fait </a:t>
            </a:r>
            <a:r>
              <a:rPr lang="en-GB" dirty="0" err="1"/>
              <a:t>mes</a:t>
            </a:r>
            <a:r>
              <a:rPr lang="en-GB" dirty="0"/>
              <a:t> ______________</a:t>
            </a:r>
          </a:p>
          <a:p>
            <a:pPr marL="342900" indent="-342900">
              <a:buFont typeface="+mj-lt"/>
              <a:buAutoNum type="arabicPeriod"/>
            </a:pPr>
            <a:r>
              <a:rPr lang="en-GB" dirty="0" err="1"/>
              <a:t>Finalement</a:t>
            </a:r>
            <a:r>
              <a:rPr lang="en-GB" dirty="0"/>
              <a:t>, </a:t>
            </a:r>
            <a:r>
              <a:rPr lang="en-GB" dirty="0" err="1"/>
              <a:t>j’ai</a:t>
            </a:r>
            <a:r>
              <a:rPr lang="en-GB" dirty="0"/>
              <a:t> </a:t>
            </a:r>
            <a:r>
              <a:rPr lang="en-GB" dirty="0" err="1"/>
              <a:t>regardé</a:t>
            </a:r>
            <a:r>
              <a:rPr lang="en-GB" dirty="0"/>
              <a:t> ________________</a:t>
            </a:r>
          </a:p>
        </p:txBody>
      </p:sp>
    </p:spTree>
    <p:extLst>
      <p:ext uri="{BB962C8B-B14F-4D97-AF65-F5344CB8AC3E}">
        <p14:creationId xmlns:p14="http://schemas.microsoft.com/office/powerpoint/2010/main" val="5096210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8257" y="188258"/>
            <a:ext cx="2837329" cy="32273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400" b="1" u="sng" dirty="0"/>
              <a:t>Key verbs practice – try with recall </a:t>
            </a:r>
          </a:p>
        </p:txBody>
      </p:sp>
      <p:graphicFrame>
        <p:nvGraphicFramePr>
          <p:cNvPr id="3" name="Table 2"/>
          <p:cNvGraphicFramePr>
            <a:graphicFrameLocks noGrp="1"/>
          </p:cNvGraphicFramePr>
          <p:nvPr/>
        </p:nvGraphicFramePr>
        <p:xfrm>
          <a:off x="188257" y="612090"/>
          <a:ext cx="3750236" cy="3261360"/>
        </p:xfrm>
        <a:graphic>
          <a:graphicData uri="http://schemas.openxmlformats.org/drawingml/2006/table">
            <a:tbl>
              <a:tblPr firstRow="1" bandRow="1">
                <a:tableStyleId>{5940675A-B579-460E-94D1-54222C63F5DA}</a:tableStyleId>
              </a:tblPr>
              <a:tblGrid>
                <a:gridCol w="1875118">
                  <a:extLst>
                    <a:ext uri="{9D8B030D-6E8A-4147-A177-3AD203B41FA5}">
                      <a16:colId xmlns:a16="http://schemas.microsoft.com/office/drawing/2014/main" val="20000"/>
                    </a:ext>
                  </a:extLst>
                </a:gridCol>
                <a:gridCol w="1875118">
                  <a:extLst>
                    <a:ext uri="{9D8B030D-6E8A-4147-A177-3AD203B41FA5}">
                      <a16:colId xmlns:a16="http://schemas.microsoft.com/office/drawing/2014/main" val="20001"/>
                    </a:ext>
                  </a:extLst>
                </a:gridCol>
              </a:tblGrid>
              <a:tr h="258831">
                <a:tc>
                  <a:txBody>
                    <a:bodyPr/>
                    <a:lstStyle/>
                    <a:p>
                      <a:r>
                        <a:rPr lang="en-GB" sz="1400" dirty="0"/>
                        <a:t>I’m going to go </a:t>
                      </a:r>
                    </a:p>
                  </a:txBody>
                  <a:tcPr/>
                </a:tc>
                <a:tc>
                  <a:txBody>
                    <a:bodyPr/>
                    <a:lstStyle/>
                    <a:p>
                      <a:endParaRPr lang="en-GB" sz="1400"/>
                    </a:p>
                  </a:txBody>
                  <a:tcPr/>
                </a:tc>
                <a:extLst>
                  <a:ext uri="{0D108BD9-81ED-4DB2-BD59-A6C34878D82A}">
                    <a16:rowId xmlns:a16="http://schemas.microsoft.com/office/drawing/2014/main" val="10000"/>
                  </a:ext>
                </a:extLst>
              </a:tr>
              <a:tr h="258831">
                <a:tc>
                  <a:txBody>
                    <a:bodyPr/>
                    <a:lstStyle/>
                    <a:p>
                      <a:r>
                        <a:rPr lang="en-GB" sz="1400" dirty="0"/>
                        <a:t>I’m going to attend</a:t>
                      </a:r>
                    </a:p>
                  </a:txBody>
                  <a:tcPr/>
                </a:tc>
                <a:tc>
                  <a:txBody>
                    <a:bodyPr/>
                    <a:lstStyle/>
                    <a:p>
                      <a:endParaRPr lang="en-GB" sz="1400"/>
                    </a:p>
                  </a:txBody>
                  <a:tcPr/>
                </a:tc>
                <a:extLst>
                  <a:ext uri="{0D108BD9-81ED-4DB2-BD59-A6C34878D82A}">
                    <a16:rowId xmlns:a16="http://schemas.microsoft.com/office/drawing/2014/main" val="10001"/>
                  </a:ext>
                </a:extLst>
              </a:tr>
              <a:tr h="258831">
                <a:tc>
                  <a:txBody>
                    <a:bodyPr/>
                    <a:lstStyle/>
                    <a:p>
                      <a:r>
                        <a:rPr lang="en-GB" sz="1400" dirty="0"/>
                        <a:t>I’d like to buy</a:t>
                      </a:r>
                    </a:p>
                  </a:txBody>
                  <a:tcPr/>
                </a:tc>
                <a:tc>
                  <a:txBody>
                    <a:bodyPr/>
                    <a:lstStyle/>
                    <a:p>
                      <a:endParaRPr lang="en-GB" sz="1400"/>
                    </a:p>
                  </a:txBody>
                  <a:tcPr/>
                </a:tc>
                <a:extLst>
                  <a:ext uri="{0D108BD9-81ED-4DB2-BD59-A6C34878D82A}">
                    <a16:rowId xmlns:a16="http://schemas.microsoft.com/office/drawing/2014/main" val="10002"/>
                  </a:ext>
                </a:extLst>
              </a:tr>
              <a:tr h="258831">
                <a:tc>
                  <a:txBody>
                    <a:bodyPr/>
                    <a:lstStyle/>
                    <a:p>
                      <a:r>
                        <a:rPr lang="en-GB" sz="1400" dirty="0"/>
                        <a:t>I hope to see</a:t>
                      </a:r>
                    </a:p>
                  </a:txBody>
                  <a:tcPr/>
                </a:tc>
                <a:tc>
                  <a:txBody>
                    <a:bodyPr/>
                    <a:lstStyle/>
                    <a:p>
                      <a:endParaRPr lang="en-GB" sz="1400"/>
                    </a:p>
                  </a:txBody>
                  <a:tcPr/>
                </a:tc>
                <a:extLst>
                  <a:ext uri="{0D108BD9-81ED-4DB2-BD59-A6C34878D82A}">
                    <a16:rowId xmlns:a16="http://schemas.microsoft.com/office/drawing/2014/main" val="10003"/>
                  </a:ext>
                </a:extLst>
              </a:tr>
              <a:tr h="258831">
                <a:tc>
                  <a:txBody>
                    <a:bodyPr/>
                    <a:lstStyle/>
                    <a:p>
                      <a:r>
                        <a:rPr lang="en-GB" sz="1400" dirty="0"/>
                        <a:t>We’re going to do </a:t>
                      </a:r>
                    </a:p>
                  </a:txBody>
                  <a:tcPr/>
                </a:tc>
                <a:tc>
                  <a:txBody>
                    <a:bodyPr/>
                    <a:lstStyle/>
                    <a:p>
                      <a:endParaRPr lang="en-GB" sz="1400" dirty="0"/>
                    </a:p>
                  </a:txBody>
                  <a:tcPr/>
                </a:tc>
                <a:extLst>
                  <a:ext uri="{0D108BD9-81ED-4DB2-BD59-A6C34878D82A}">
                    <a16:rowId xmlns:a16="http://schemas.microsoft.com/office/drawing/2014/main" val="10004"/>
                  </a:ext>
                </a:extLst>
              </a:tr>
              <a:tr h="258831">
                <a:tc>
                  <a:txBody>
                    <a:bodyPr/>
                    <a:lstStyle/>
                    <a:p>
                      <a:r>
                        <a:rPr lang="en-GB" sz="1400" dirty="0"/>
                        <a:t>It will be</a:t>
                      </a:r>
                    </a:p>
                  </a:txBody>
                  <a:tcPr/>
                </a:tc>
                <a:tc>
                  <a:txBody>
                    <a:bodyPr/>
                    <a:lstStyle/>
                    <a:p>
                      <a:endParaRPr lang="en-GB" sz="1400"/>
                    </a:p>
                  </a:txBody>
                  <a:tcPr/>
                </a:tc>
                <a:extLst>
                  <a:ext uri="{0D108BD9-81ED-4DB2-BD59-A6C34878D82A}">
                    <a16:rowId xmlns:a16="http://schemas.microsoft.com/office/drawing/2014/main" val="10005"/>
                  </a:ext>
                </a:extLst>
              </a:tr>
              <a:tr h="258831">
                <a:tc>
                  <a:txBody>
                    <a:bodyPr/>
                    <a:lstStyle/>
                    <a:p>
                      <a:r>
                        <a:rPr lang="en-GB" sz="1400" dirty="0"/>
                        <a:t>Because I am </a:t>
                      </a:r>
                    </a:p>
                  </a:txBody>
                  <a:tcPr/>
                </a:tc>
                <a:tc>
                  <a:txBody>
                    <a:bodyPr/>
                    <a:lstStyle/>
                    <a:p>
                      <a:endParaRPr lang="en-GB" sz="1400"/>
                    </a:p>
                  </a:txBody>
                  <a:tcPr/>
                </a:tc>
                <a:extLst>
                  <a:ext uri="{0D108BD9-81ED-4DB2-BD59-A6C34878D82A}">
                    <a16:rowId xmlns:a16="http://schemas.microsoft.com/office/drawing/2014/main" val="10006"/>
                  </a:ext>
                </a:extLst>
              </a:tr>
              <a:tr h="258831">
                <a:tc>
                  <a:txBody>
                    <a:bodyPr/>
                    <a:lstStyle/>
                    <a:p>
                      <a:r>
                        <a:rPr lang="en-GB" sz="1400" dirty="0"/>
                        <a:t>It will give me the chance to </a:t>
                      </a:r>
                    </a:p>
                  </a:txBody>
                  <a:tcPr/>
                </a:tc>
                <a:tc>
                  <a:txBody>
                    <a:bodyPr/>
                    <a:lstStyle/>
                    <a:p>
                      <a:endParaRPr lang="en-GB" sz="1400"/>
                    </a:p>
                  </a:txBody>
                  <a:tcPr/>
                </a:tc>
                <a:extLst>
                  <a:ext uri="{0D108BD9-81ED-4DB2-BD59-A6C34878D82A}">
                    <a16:rowId xmlns:a16="http://schemas.microsoft.com/office/drawing/2014/main" val="10007"/>
                  </a:ext>
                </a:extLst>
              </a:tr>
              <a:tr h="258831">
                <a:tc>
                  <a:txBody>
                    <a:bodyPr/>
                    <a:lstStyle/>
                    <a:p>
                      <a:r>
                        <a:rPr lang="en-GB" sz="1400" dirty="0"/>
                        <a:t>I will be able to </a:t>
                      </a:r>
                    </a:p>
                  </a:txBody>
                  <a:tcPr/>
                </a:tc>
                <a:tc>
                  <a:txBody>
                    <a:bodyPr/>
                    <a:lstStyle/>
                    <a:p>
                      <a:endParaRPr lang="en-GB" sz="1400"/>
                    </a:p>
                  </a:txBody>
                  <a:tcPr/>
                </a:tc>
                <a:extLst>
                  <a:ext uri="{0D108BD9-81ED-4DB2-BD59-A6C34878D82A}">
                    <a16:rowId xmlns:a16="http://schemas.microsoft.com/office/drawing/2014/main" val="10008"/>
                  </a:ext>
                </a:extLst>
              </a:tr>
              <a:tr h="258831">
                <a:tc>
                  <a:txBody>
                    <a:bodyPr/>
                    <a:lstStyle/>
                    <a:p>
                      <a:r>
                        <a:rPr lang="en-GB" sz="1400" dirty="0"/>
                        <a:t>We should also</a:t>
                      </a:r>
                    </a:p>
                  </a:txBody>
                  <a:tcPr/>
                </a:tc>
                <a:tc>
                  <a:txBody>
                    <a:bodyPr/>
                    <a:lstStyle/>
                    <a:p>
                      <a:endParaRPr lang="en-GB" sz="1400" dirty="0"/>
                    </a:p>
                  </a:txBody>
                  <a:tcPr/>
                </a:tc>
                <a:extLst>
                  <a:ext uri="{0D108BD9-81ED-4DB2-BD59-A6C34878D82A}">
                    <a16:rowId xmlns:a16="http://schemas.microsoft.com/office/drawing/2014/main" val="10009"/>
                  </a:ext>
                </a:extLst>
              </a:tr>
            </a:tbl>
          </a:graphicData>
        </a:graphic>
      </p:graphicFrame>
      <p:graphicFrame>
        <p:nvGraphicFramePr>
          <p:cNvPr id="4" name="Table 3"/>
          <p:cNvGraphicFramePr>
            <a:graphicFrameLocks noGrp="1"/>
          </p:cNvGraphicFramePr>
          <p:nvPr/>
        </p:nvGraphicFramePr>
        <p:xfrm>
          <a:off x="4734858" y="612090"/>
          <a:ext cx="6520330" cy="5312983"/>
        </p:xfrm>
        <a:graphic>
          <a:graphicData uri="http://schemas.openxmlformats.org/drawingml/2006/table">
            <a:tbl>
              <a:tblPr firstRow="1" bandRow="1">
                <a:tableStyleId>{5940675A-B579-460E-94D1-54222C63F5DA}</a:tableStyleId>
              </a:tblPr>
              <a:tblGrid>
                <a:gridCol w="6520330">
                  <a:extLst>
                    <a:ext uri="{9D8B030D-6E8A-4147-A177-3AD203B41FA5}">
                      <a16:colId xmlns:a16="http://schemas.microsoft.com/office/drawing/2014/main" val="20000"/>
                    </a:ext>
                  </a:extLst>
                </a:gridCol>
              </a:tblGrid>
              <a:tr h="370840">
                <a:tc>
                  <a:txBody>
                    <a:bodyPr/>
                    <a:lstStyle/>
                    <a:p>
                      <a:r>
                        <a:rPr lang="en-GB" sz="1400" dirty="0"/>
                        <a:t>This weekend, I’m going to go</a:t>
                      </a:r>
                      <a:r>
                        <a:rPr lang="en-GB" sz="1400" baseline="0" dirty="0"/>
                        <a:t> to the stadium with my dad and my sister</a:t>
                      </a:r>
                      <a:endParaRPr lang="en-GB" sz="1400" dirty="0"/>
                    </a:p>
                  </a:txBody>
                  <a:tcPr/>
                </a:tc>
                <a:extLst>
                  <a:ext uri="{0D108BD9-81ED-4DB2-BD59-A6C34878D82A}">
                    <a16:rowId xmlns:a16="http://schemas.microsoft.com/office/drawing/2014/main" val="10000"/>
                  </a:ext>
                </a:extLst>
              </a:tr>
              <a:tr h="370840">
                <a:tc>
                  <a:txBody>
                    <a:bodyPr/>
                    <a:lstStyle/>
                    <a:p>
                      <a:endParaRPr lang="en-GB" sz="1400" dirty="0"/>
                    </a:p>
                    <a:p>
                      <a:endParaRPr lang="en-GB" sz="1400" dirty="0"/>
                    </a:p>
                  </a:txBody>
                  <a:tcPr/>
                </a:tc>
                <a:extLst>
                  <a:ext uri="{0D108BD9-81ED-4DB2-BD59-A6C34878D82A}">
                    <a16:rowId xmlns:a16="http://schemas.microsoft.com/office/drawing/2014/main" val="10001"/>
                  </a:ext>
                </a:extLst>
              </a:tr>
              <a:tr h="370840">
                <a:tc>
                  <a:txBody>
                    <a:bodyPr/>
                    <a:lstStyle/>
                    <a:p>
                      <a:r>
                        <a:rPr lang="en-GB" sz="1400" dirty="0"/>
                        <a:t>We’re going to attend a cricket match with Nottinghamshire</a:t>
                      </a:r>
                      <a:r>
                        <a:rPr lang="en-GB" sz="1400" baseline="0" dirty="0"/>
                        <a:t> and Derbyshire</a:t>
                      </a:r>
                      <a:endParaRPr lang="en-GB" sz="1400" dirty="0"/>
                    </a:p>
                  </a:txBody>
                  <a:tcPr/>
                </a:tc>
                <a:extLst>
                  <a:ext uri="{0D108BD9-81ED-4DB2-BD59-A6C34878D82A}">
                    <a16:rowId xmlns:a16="http://schemas.microsoft.com/office/drawing/2014/main" val="10002"/>
                  </a:ext>
                </a:extLst>
              </a:tr>
              <a:tr h="370840">
                <a:tc>
                  <a:txBody>
                    <a:bodyPr/>
                    <a:lstStyle/>
                    <a:p>
                      <a:endParaRPr lang="en-GB" sz="1400" dirty="0"/>
                    </a:p>
                    <a:p>
                      <a:endParaRPr lang="en-GB" sz="1400" dirty="0"/>
                    </a:p>
                  </a:txBody>
                  <a:tcPr/>
                </a:tc>
                <a:extLst>
                  <a:ext uri="{0D108BD9-81ED-4DB2-BD59-A6C34878D82A}">
                    <a16:rowId xmlns:a16="http://schemas.microsoft.com/office/drawing/2014/main" val="10003"/>
                  </a:ext>
                </a:extLst>
              </a:tr>
              <a:tr h="370840">
                <a:tc>
                  <a:txBody>
                    <a:bodyPr/>
                    <a:lstStyle/>
                    <a:p>
                      <a:r>
                        <a:rPr lang="en-GB" sz="1400" dirty="0"/>
                        <a:t>After</a:t>
                      </a:r>
                      <a:r>
                        <a:rPr lang="en-GB" sz="1400" baseline="0" dirty="0"/>
                        <a:t>, we’re going to do a bike ride in the countryside</a:t>
                      </a:r>
                      <a:endParaRPr lang="en-GB" sz="1400" dirty="0"/>
                    </a:p>
                  </a:txBody>
                  <a:tcPr/>
                </a:tc>
                <a:extLst>
                  <a:ext uri="{0D108BD9-81ED-4DB2-BD59-A6C34878D82A}">
                    <a16:rowId xmlns:a16="http://schemas.microsoft.com/office/drawing/2014/main" val="10004"/>
                  </a:ext>
                </a:extLst>
              </a:tr>
              <a:tr h="370840">
                <a:tc>
                  <a:txBody>
                    <a:bodyPr/>
                    <a:lstStyle/>
                    <a:p>
                      <a:endParaRPr lang="en-GB" sz="1400" dirty="0"/>
                    </a:p>
                    <a:p>
                      <a:endParaRPr lang="en-GB" sz="1400" dirty="0"/>
                    </a:p>
                  </a:txBody>
                  <a:tcPr/>
                </a:tc>
                <a:extLst>
                  <a:ext uri="{0D108BD9-81ED-4DB2-BD59-A6C34878D82A}">
                    <a16:rowId xmlns:a16="http://schemas.microsoft.com/office/drawing/2014/main" val="10005"/>
                  </a:ext>
                </a:extLst>
              </a:tr>
              <a:tr h="349823">
                <a:tc>
                  <a:txBody>
                    <a:bodyPr/>
                    <a:lstStyle/>
                    <a:p>
                      <a:r>
                        <a:rPr lang="en-GB" sz="1400" dirty="0"/>
                        <a:t>It will be awesome</a:t>
                      </a:r>
                      <a:r>
                        <a:rPr lang="en-GB" sz="1400" baseline="0" dirty="0"/>
                        <a:t> because I have a passion for sport</a:t>
                      </a:r>
                      <a:endParaRPr lang="en-GB" sz="1400" dirty="0"/>
                    </a:p>
                  </a:txBody>
                  <a:tcPr/>
                </a:tc>
                <a:extLst>
                  <a:ext uri="{0D108BD9-81ED-4DB2-BD59-A6C34878D82A}">
                    <a16:rowId xmlns:a16="http://schemas.microsoft.com/office/drawing/2014/main" val="10006"/>
                  </a:ext>
                </a:extLst>
              </a:tr>
              <a:tr h="370840">
                <a:tc>
                  <a:txBody>
                    <a:bodyPr/>
                    <a:lstStyle/>
                    <a:p>
                      <a:endParaRPr lang="en-GB" sz="1400" dirty="0"/>
                    </a:p>
                    <a:p>
                      <a:endParaRPr lang="en-GB" sz="1400" dirty="0"/>
                    </a:p>
                  </a:txBody>
                  <a:tcPr/>
                </a:tc>
                <a:extLst>
                  <a:ext uri="{0D108BD9-81ED-4DB2-BD59-A6C34878D82A}">
                    <a16:rowId xmlns:a16="http://schemas.microsoft.com/office/drawing/2014/main" val="10007"/>
                  </a:ext>
                </a:extLst>
              </a:tr>
              <a:tr h="370840">
                <a:tc>
                  <a:txBody>
                    <a:bodyPr/>
                    <a:lstStyle/>
                    <a:p>
                      <a:r>
                        <a:rPr lang="en-GB" sz="1400" dirty="0"/>
                        <a:t>and it will give</a:t>
                      </a:r>
                      <a:r>
                        <a:rPr lang="en-GB" sz="1400" baseline="0" dirty="0"/>
                        <a:t> me the chance to see my </a:t>
                      </a:r>
                      <a:r>
                        <a:rPr lang="en-GB" sz="1400" baseline="0" dirty="0" err="1"/>
                        <a:t>heros</a:t>
                      </a:r>
                      <a:r>
                        <a:rPr lang="en-GB" sz="1400" baseline="0" dirty="0"/>
                        <a:t> (</a:t>
                      </a:r>
                      <a:r>
                        <a:rPr lang="en-GB" sz="1400" baseline="0" dirty="0" err="1"/>
                        <a:t>mes</a:t>
                      </a:r>
                      <a:r>
                        <a:rPr lang="en-GB" sz="1400" baseline="0" dirty="0"/>
                        <a:t> </a:t>
                      </a:r>
                      <a:r>
                        <a:rPr lang="en-GB" sz="1400" baseline="0" dirty="0" err="1"/>
                        <a:t>héros</a:t>
                      </a:r>
                      <a:r>
                        <a:rPr lang="en-GB" sz="1400" baseline="0" dirty="0"/>
                        <a:t>) et stay active</a:t>
                      </a:r>
                      <a:endParaRPr lang="en-GB" sz="1400" dirty="0"/>
                    </a:p>
                  </a:txBody>
                  <a:tcPr/>
                </a:tc>
                <a:extLst>
                  <a:ext uri="{0D108BD9-81ED-4DB2-BD59-A6C34878D82A}">
                    <a16:rowId xmlns:a16="http://schemas.microsoft.com/office/drawing/2014/main" val="10008"/>
                  </a:ext>
                </a:extLst>
              </a:tr>
              <a:tr h="370840">
                <a:tc>
                  <a:txBody>
                    <a:bodyPr/>
                    <a:lstStyle/>
                    <a:p>
                      <a:endParaRPr lang="en-GB" sz="1400" dirty="0"/>
                    </a:p>
                    <a:p>
                      <a:endParaRPr lang="en-GB" sz="1400" dirty="0"/>
                    </a:p>
                  </a:txBody>
                  <a:tcPr/>
                </a:tc>
                <a:extLst>
                  <a:ext uri="{0D108BD9-81ED-4DB2-BD59-A6C34878D82A}">
                    <a16:rowId xmlns:a16="http://schemas.microsoft.com/office/drawing/2014/main" val="10009"/>
                  </a:ext>
                </a:extLst>
              </a:tr>
              <a:tr h="370840">
                <a:tc>
                  <a:txBody>
                    <a:bodyPr/>
                    <a:lstStyle/>
                    <a:p>
                      <a:r>
                        <a:rPr lang="en-GB" sz="1400" dirty="0"/>
                        <a:t>We should also relax and I’d like to go to the cinema in the evening as well</a:t>
                      </a:r>
                    </a:p>
                  </a:txBody>
                  <a:tcPr/>
                </a:tc>
                <a:extLst>
                  <a:ext uri="{0D108BD9-81ED-4DB2-BD59-A6C34878D82A}">
                    <a16:rowId xmlns:a16="http://schemas.microsoft.com/office/drawing/2014/main" val="10010"/>
                  </a:ext>
                </a:extLst>
              </a:tr>
              <a:tr h="370840">
                <a:tc>
                  <a:txBody>
                    <a:bodyPr/>
                    <a:lstStyle/>
                    <a:p>
                      <a:endParaRPr lang="en-GB" sz="1400" dirty="0"/>
                    </a:p>
                    <a:p>
                      <a:endParaRPr lang="en-GB" sz="1400" dirty="0"/>
                    </a:p>
                  </a:txBody>
                  <a:tcPr/>
                </a:tc>
                <a:extLst>
                  <a:ext uri="{0D108BD9-81ED-4DB2-BD59-A6C34878D82A}">
                    <a16:rowId xmlns:a16="http://schemas.microsoft.com/office/drawing/2014/main" val="10011"/>
                  </a:ext>
                </a:extLst>
              </a:tr>
            </a:tbl>
          </a:graphicData>
        </a:graphic>
      </p:graphicFrame>
      <p:sp>
        <p:nvSpPr>
          <p:cNvPr id="5" name="Rectangle 4"/>
          <p:cNvSpPr/>
          <p:nvPr/>
        </p:nvSpPr>
        <p:spPr>
          <a:xfrm>
            <a:off x="4734858" y="188258"/>
            <a:ext cx="2837329" cy="32273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400" b="1" u="sng" dirty="0"/>
              <a:t>Translate the following</a:t>
            </a:r>
          </a:p>
        </p:txBody>
      </p:sp>
    </p:spTree>
    <p:extLst>
      <p:ext uri="{BB962C8B-B14F-4D97-AF65-F5344CB8AC3E}">
        <p14:creationId xmlns:p14="http://schemas.microsoft.com/office/powerpoint/2010/main" val="3411458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6213" y="231442"/>
            <a:ext cx="2030317" cy="1146598"/>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r>
              <a:rPr lang="en-GB" sz="1200" b="1" u="sng" dirty="0"/>
              <a:t>Opinions</a:t>
            </a:r>
          </a:p>
          <a:p>
            <a:r>
              <a:rPr lang="en-GB" sz="1200" dirty="0"/>
              <a:t>Do you like your local area?</a:t>
            </a:r>
          </a:p>
          <a:p>
            <a:r>
              <a:rPr lang="en-GB" sz="1200" dirty="0"/>
              <a:t>What are the positive and negatives of your area?</a:t>
            </a:r>
          </a:p>
        </p:txBody>
      </p:sp>
      <p:sp>
        <p:nvSpPr>
          <p:cNvPr id="3" name="Rectangle 2"/>
          <p:cNvSpPr/>
          <p:nvPr/>
        </p:nvSpPr>
        <p:spPr>
          <a:xfrm>
            <a:off x="146213" y="1482206"/>
            <a:ext cx="2120469" cy="2806459"/>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r>
              <a:rPr lang="en-GB" sz="1200" b="1" u="sng" dirty="0"/>
              <a:t>Opinions</a:t>
            </a:r>
          </a:p>
          <a:p>
            <a:pPr marL="514350" indent="-514350">
              <a:buFont typeface="+mj-lt"/>
              <a:buAutoNum type="arabicPeriod"/>
            </a:pPr>
            <a:r>
              <a:rPr lang="en-GB" sz="1200" dirty="0">
                <a:solidFill>
                  <a:srgbClr val="00B050"/>
                </a:solidFill>
              </a:rPr>
              <a:t>Basic opinion;</a:t>
            </a:r>
          </a:p>
          <a:p>
            <a:pPr marL="514350" indent="-514350">
              <a:buFont typeface="+mj-lt"/>
              <a:buAutoNum type="arabicPeriod"/>
            </a:pPr>
            <a:r>
              <a:rPr lang="en-GB" sz="1200" dirty="0">
                <a:solidFill>
                  <a:srgbClr val="00B050"/>
                </a:solidFill>
              </a:rPr>
              <a:t>Reason with adjective;</a:t>
            </a:r>
          </a:p>
          <a:p>
            <a:pPr marL="514350" indent="-514350">
              <a:buFont typeface="+mj-lt"/>
              <a:buAutoNum type="arabicPeriod"/>
            </a:pPr>
            <a:r>
              <a:rPr lang="en-GB" sz="1200" dirty="0">
                <a:solidFill>
                  <a:srgbClr val="00B050"/>
                </a:solidFill>
              </a:rPr>
              <a:t>Specific example/preference;</a:t>
            </a:r>
          </a:p>
          <a:p>
            <a:pPr marL="514350" indent="-514350">
              <a:buFont typeface="+mj-lt"/>
              <a:buAutoNum type="arabicPeriod"/>
            </a:pPr>
            <a:r>
              <a:rPr lang="en-GB" sz="1200" dirty="0">
                <a:solidFill>
                  <a:srgbClr val="00B050"/>
                </a:solidFill>
              </a:rPr>
              <a:t>Link to personality/character;</a:t>
            </a:r>
          </a:p>
          <a:p>
            <a:pPr marL="514350" indent="-514350">
              <a:buFont typeface="+mj-lt"/>
              <a:buAutoNum type="arabicPeriod"/>
            </a:pPr>
            <a:r>
              <a:rPr lang="en-GB" sz="1200" dirty="0">
                <a:solidFill>
                  <a:srgbClr val="FFC000"/>
                </a:solidFill>
              </a:rPr>
              <a:t>Can do/have to phrase;</a:t>
            </a:r>
          </a:p>
          <a:p>
            <a:pPr marL="514350" indent="-514350">
              <a:buFont typeface="+mj-lt"/>
              <a:buAutoNum type="arabicPeriod"/>
            </a:pPr>
            <a:r>
              <a:rPr lang="en-GB" sz="1200" dirty="0">
                <a:solidFill>
                  <a:srgbClr val="FFC000"/>
                </a:solidFill>
              </a:rPr>
              <a:t>Balance – someone else’s view point;</a:t>
            </a:r>
          </a:p>
          <a:p>
            <a:pPr marL="514350" indent="-514350">
              <a:buFont typeface="+mj-lt"/>
              <a:buAutoNum type="arabicPeriod"/>
            </a:pPr>
            <a:r>
              <a:rPr lang="en-GB" sz="1200" dirty="0">
                <a:solidFill>
                  <a:srgbClr val="FF0000"/>
                </a:solidFill>
              </a:rPr>
              <a:t>Comparison to past/future;</a:t>
            </a:r>
          </a:p>
          <a:p>
            <a:pPr marL="514350" indent="-514350">
              <a:buFont typeface="+mj-lt"/>
              <a:buAutoNum type="arabicPeriod"/>
            </a:pPr>
            <a:r>
              <a:rPr lang="en-GB" sz="1200" b="1" i="1" dirty="0">
                <a:solidFill>
                  <a:srgbClr val="FF0000"/>
                </a:solidFill>
              </a:rPr>
              <a:t>Subjunctive expression</a:t>
            </a:r>
          </a:p>
        </p:txBody>
      </p:sp>
      <p:sp>
        <p:nvSpPr>
          <p:cNvPr id="5" name="Rectangle 4"/>
          <p:cNvSpPr/>
          <p:nvPr/>
        </p:nvSpPr>
        <p:spPr>
          <a:xfrm>
            <a:off x="2449385" y="231442"/>
            <a:ext cx="2998378" cy="6465572"/>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r>
              <a:rPr lang="en-GB" sz="1200" b="1" u="sng" dirty="0"/>
              <a:t>Opinions</a:t>
            </a:r>
          </a:p>
          <a:p>
            <a:r>
              <a:rPr lang="en-GB" sz="1200" dirty="0">
                <a:solidFill>
                  <a:srgbClr val="00B050"/>
                </a:solidFill>
              </a:rPr>
              <a:t>1, </a:t>
            </a:r>
            <a:r>
              <a:rPr lang="en-GB" sz="1200" dirty="0" err="1">
                <a:solidFill>
                  <a:srgbClr val="00B050"/>
                </a:solidFill>
              </a:rPr>
              <a:t>J’aime</a:t>
            </a:r>
            <a:r>
              <a:rPr lang="en-GB" sz="1200" dirty="0">
                <a:solidFill>
                  <a:srgbClr val="00B050"/>
                </a:solidFill>
              </a:rPr>
              <a:t> </a:t>
            </a:r>
            <a:r>
              <a:rPr lang="en-GB" sz="1200" dirty="0" err="1">
                <a:solidFill>
                  <a:srgbClr val="00B050"/>
                </a:solidFill>
              </a:rPr>
              <a:t>habiter</a:t>
            </a:r>
            <a:r>
              <a:rPr lang="en-GB" sz="1200" dirty="0">
                <a:solidFill>
                  <a:srgbClr val="00B050"/>
                </a:solidFill>
              </a:rPr>
              <a:t> </a:t>
            </a:r>
            <a:r>
              <a:rPr lang="en-GB" sz="1200" dirty="0" err="1">
                <a:solidFill>
                  <a:srgbClr val="00B050"/>
                </a:solidFill>
              </a:rPr>
              <a:t>ici</a:t>
            </a:r>
            <a:endParaRPr lang="en-GB" sz="1200" dirty="0">
              <a:solidFill>
                <a:srgbClr val="00B050"/>
              </a:solidFill>
            </a:endParaRPr>
          </a:p>
          <a:p>
            <a:r>
              <a:rPr lang="en-GB" sz="1200" dirty="0">
                <a:solidFill>
                  <a:srgbClr val="00B050"/>
                </a:solidFill>
              </a:rPr>
              <a:t>Je </a:t>
            </a:r>
            <a:r>
              <a:rPr lang="en-GB" sz="1200" dirty="0" err="1">
                <a:solidFill>
                  <a:srgbClr val="00B050"/>
                </a:solidFill>
              </a:rPr>
              <a:t>n’aime</a:t>
            </a:r>
            <a:r>
              <a:rPr lang="en-GB" sz="1200" dirty="0">
                <a:solidFill>
                  <a:srgbClr val="00B050"/>
                </a:solidFill>
              </a:rPr>
              <a:t> pas </a:t>
            </a:r>
            <a:r>
              <a:rPr lang="en-GB" sz="1200" dirty="0" err="1">
                <a:solidFill>
                  <a:srgbClr val="00B050"/>
                </a:solidFill>
              </a:rPr>
              <a:t>vraiment</a:t>
            </a:r>
            <a:r>
              <a:rPr lang="en-GB" sz="1200" dirty="0">
                <a:solidFill>
                  <a:srgbClr val="00B050"/>
                </a:solidFill>
              </a:rPr>
              <a:t> </a:t>
            </a:r>
            <a:r>
              <a:rPr lang="en-GB" sz="1200" dirty="0" err="1">
                <a:solidFill>
                  <a:srgbClr val="00B050"/>
                </a:solidFill>
              </a:rPr>
              <a:t>habiter</a:t>
            </a:r>
            <a:r>
              <a:rPr lang="en-GB" sz="1200" dirty="0">
                <a:solidFill>
                  <a:srgbClr val="00B050"/>
                </a:solidFill>
              </a:rPr>
              <a:t> </a:t>
            </a:r>
            <a:r>
              <a:rPr lang="en-GB" sz="1200" dirty="0" err="1">
                <a:solidFill>
                  <a:srgbClr val="00B050"/>
                </a:solidFill>
              </a:rPr>
              <a:t>ici</a:t>
            </a:r>
            <a:r>
              <a:rPr lang="en-GB" sz="1200" dirty="0">
                <a:solidFill>
                  <a:srgbClr val="00B050"/>
                </a:solidFill>
              </a:rPr>
              <a:t> </a:t>
            </a:r>
          </a:p>
          <a:p>
            <a:r>
              <a:rPr lang="en-GB" sz="1200" dirty="0" err="1">
                <a:solidFill>
                  <a:srgbClr val="00B050"/>
                </a:solidFill>
              </a:rPr>
              <a:t>j’adore</a:t>
            </a:r>
            <a:r>
              <a:rPr lang="en-GB" sz="1200" dirty="0">
                <a:solidFill>
                  <a:srgbClr val="00B050"/>
                </a:solidFill>
              </a:rPr>
              <a:t> </a:t>
            </a:r>
            <a:r>
              <a:rPr lang="en-GB" sz="1200" dirty="0" err="1">
                <a:solidFill>
                  <a:srgbClr val="00B050"/>
                </a:solidFill>
              </a:rPr>
              <a:t>habiter</a:t>
            </a:r>
            <a:r>
              <a:rPr lang="en-GB" sz="1200" dirty="0">
                <a:solidFill>
                  <a:srgbClr val="00B050"/>
                </a:solidFill>
              </a:rPr>
              <a:t> </a:t>
            </a:r>
            <a:r>
              <a:rPr lang="en-GB" sz="1200" dirty="0" err="1">
                <a:solidFill>
                  <a:srgbClr val="00B050"/>
                </a:solidFill>
              </a:rPr>
              <a:t>ici</a:t>
            </a:r>
            <a:endParaRPr lang="en-GB" sz="1200" dirty="0">
              <a:solidFill>
                <a:srgbClr val="00B050"/>
              </a:solidFill>
            </a:endParaRPr>
          </a:p>
          <a:p>
            <a:r>
              <a:rPr lang="en-GB" sz="1200" dirty="0">
                <a:solidFill>
                  <a:srgbClr val="00B050"/>
                </a:solidFill>
              </a:rPr>
              <a:t>2, </a:t>
            </a:r>
            <a:r>
              <a:rPr lang="en-GB" sz="1200" dirty="0" err="1">
                <a:solidFill>
                  <a:srgbClr val="00B050"/>
                </a:solidFill>
              </a:rPr>
              <a:t>parce</a:t>
            </a:r>
            <a:r>
              <a:rPr lang="en-GB" sz="1200" dirty="0">
                <a:solidFill>
                  <a:srgbClr val="00B050"/>
                </a:solidFill>
              </a:rPr>
              <a:t> que </a:t>
            </a:r>
            <a:r>
              <a:rPr lang="en-GB" sz="1200" dirty="0" err="1">
                <a:solidFill>
                  <a:srgbClr val="00B050"/>
                </a:solidFill>
              </a:rPr>
              <a:t>c’est</a:t>
            </a:r>
            <a:endParaRPr lang="en-GB" sz="1200" dirty="0">
              <a:solidFill>
                <a:srgbClr val="00B050"/>
              </a:solidFill>
            </a:endParaRPr>
          </a:p>
          <a:p>
            <a:r>
              <a:rPr lang="en-GB" sz="1200" dirty="0">
                <a:solidFill>
                  <a:srgbClr val="00B050"/>
                </a:solidFill>
              </a:rPr>
              <a:t>Je le </a:t>
            </a:r>
            <a:r>
              <a:rPr lang="en-GB" sz="1200" dirty="0" err="1">
                <a:solidFill>
                  <a:srgbClr val="00B050"/>
                </a:solidFill>
              </a:rPr>
              <a:t>trouve</a:t>
            </a:r>
            <a:endParaRPr lang="en-GB" sz="1200" dirty="0">
              <a:solidFill>
                <a:srgbClr val="00B050"/>
              </a:solidFill>
            </a:endParaRPr>
          </a:p>
          <a:p>
            <a:r>
              <a:rPr lang="en-GB" sz="1200" dirty="0">
                <a:solidFill>
                  <a:srgbClr val="00B050"/>
                </a:solidFill>
              </a:rPr>
              <a:t>Ce </a:t>
            </a:r>
            <a:r>
              <a:rPr lang="en-GB" sz="1200" dirty="0" err="1">
                <a:solidFill>
                  <a:srgbClr val="00B050"/>
                </a:solidFill>
              </a:rPr>
              <a:t>n’est</a:t>
            </a:r>
            <a:r>
              <a:rPr lang="en-GB" sz="1200" dirty="0">
                <a:solidFill>
                  <a:srgbClr val="00B050"/>
                </a:solidFill>
              </a:rPr>
              <a:t> pas</a:t>
            </a:r>
          </a:p>
          <a:p>
            <a:r>
              <a:rPr lang="en-GB" sz="1200" dirty="0">
                <a:solidFill>
                  <a:srgbClr val="00B050"/>
                </a:solidFill>
              </a:rPr>
              <a:t>Ce </a:t>
            </a:r>
            <a:r>
              <a:rPr lang="en-GB" sz="1200" dirty="0" err="1">
                <a:solidFill>
                  <a:srgbClr val="00B050"/>
                </a:solidFill>
              </a:rPr>
              <a:t>n’est</a:t>
            </a:r>
            <a:r>
              <a:rPr lang="en-GB" sz="1200" dirty="0">
                <a:solidFill>
                  <a:srgbClr val="00B050"/>
                </a:solidFill>
              </a:rPr>
              <a:t> </a:t>
            </a:r>
            <a:r>
              <a:rPr lang="en-GB" sz="1200" dirty="0" err="1">
                <a:solidFill>
                  <a:srgbClr val="00B050"/>
                </a:solidFill>
              </a:rPr>
              <a:t>jamais</a:t>
            </a:r>
            <a:endParaRPr lang="en-GB" sz="1200" dirty="0">
              <a:solidFill>
                <a:srgbClr val="00B050"/>
              </a:solidFill>
            </a:endParaRPr>
          </a:p>
          <a:p>
            <a:r>
              <a:rPr lang="en-GB" sz="1200" dirty="0">
                <a:solidFill>
                  <a:srgbClr val="00B050"/>
                </a:solidFill>
              </a:rPr>
              <a:t>3, </a:t>
            </a:r>
            <a:r>
              <a:rPr lang="en-GB" sz="1200" dirty="0" err="1">
                <a:solidFill>
                  <a:srgbClr val="00B050"/>
                </a:solidFill>
              </a:rPr>
              <a:t>J’aime</a:t>
            </a:r>
            <a:r>
              <a:rPr lang="en-GB" sz="1200" dirty="0">
                <a:solidFill>
                  <a:srgbClr val="00B050"/>
                </a:solidFill>
              </a:rPr>
              <a:t> surtout </a:t>
            </a:r>
            <a:r>
              <a:rPr lang="en-GB" sz="1200" dirty="0" err="1">
                <a:solidFill>
                  <a:srgbClr val="00B050"/>
                </a:solidFill>
              </a:rPr>
              <a:t>qu’il</a:t>
            </a:r>
            <a:r>
              <a:rPr lang="en-GB" sz="1200" dirty="0">
                <a:solidFill>
                  <a:srgbClr val="00B050"/>
                </a:solidFill>
              </a:rPr>
              <a:t> y a </a:t>
            </a:r>
          </a:p>
          <a:p>
            <a:r>
              <a:rPr lang="en-GB" sz="1200" dirty="0" err="1">
                <a:solidFill>
                  <a:srgbClr val="00B050"/>
                </a:solidFill>
              </a:rPr>
              <a:t>J’adore</a:t>
            </a:r>
            <a:r>
              <a:rPr lang="en-GB" sz="1200" dirty="0">
                <a:solidFill>
                  <a:srgbClr val="00B050"/>
                </a:solidFill>
              </a:rPr>
              <a:t> le fait </a:t>
            </a:r>
            <a:r>
              <a:rPr lang="en-GB" sz="1200" dirty="0" err="1">
                <a:solidFill>
                  <a:srgbClr val="00B050"/>
                </a:solidFill>
              </a:rPr>
              <a:t>qu’il</a:t>
            </a:r>
            <a:r>
              <a:rPr lang="en-GB" sz="1200" dirty="0">
                <a:solidFill>
                  <a:srgbClr val="00B050"/>
                </a:solidFill>
              </a:rPr>
              <a:t> </a:t>
            </a:r>
            <a:r>
              <a:rPr lang="en-GB" sz="1200" dirty="0" err="1">
                <a:solidFill>
                  <a:srgbClr val="00B050"/>
                </a:solidFill>
              </a:rPr>
              <a:t>n’y</a:t>
            </a:r>
            <a:r>
              <a:rPr lang="en-GB" sz="1200" dirty="0">
                <a:solidFill>
                  <a:srgbClr val="00B050"/>
                </a:solidFill>
              </a:rPr>
              <a:t> a pas</a:t>
            </a:r>
          </a:p>
          <a:p>
            <a:r>
              <a:rPr lang="en-GB" sz="1200" dirty="0">
                <a:solidFill>
                  <a:srgbClr val="00B050"/>
                </a:solidFill>
              </a:rPr>
              <a:t>4, </a:t>
            </a:r>
            <a:r>
              <a:rPr lang="en-GB" sz="1200" dirty="0" err="1">
                <a:solidFill>
                  <a:srgbClr val="00B050"/>
                </a:solidFill>
              </a:rPr>
              <a:t>Parce</a:t>
            </a:r>
            <a:r>
              <a:rPr lang="en-GB" sz="1200" dirty="0">
                <a:solidFill>
                  <a:srgbClr val="00B050"/>
                </a:solidFill>
              </a:rPr>
              <a:t> que je </a:t>
            </a:r>
            <a:r>
              <a:rPr lang="en-GB" sz="1200" dirty="0" err="1">
                <a:solidFill>
                  <a:srgbClr val="00B050"/>
                </a:solidFill>
              </a:rPr>
              <a:t>suis</a:t>
            </a:r>
            <a:r>
              <a:rPr lang="en-GB" sz="1200" dirty="0">
                <a:solidFill>
                  <a:srgbClr val="00B050"/>
                </a:solidFill>
              </a:rPr>
              <a:t> … , </a:t>
            </a:r>
            <a:r>
              <a:rPr lang="en-GB" sz="1200" dirty="0" err="1">
                <a:solidFill>
                  <a:srgbClr val="00B050"/>
                </a:solidFill>
              </a:rPr>
              <a:t>j’aime</a:t>
            </a:r>
            <a:r>
              <a:rPr lang="en-GB" sz="1200" dirty="0">
                <a:solidFill>
                  <a:srgbClr val="00B050"/>
                </a:solidFill>
              </a:rPr>
              <a:t> </a:t>
            </a:r>
            <a:r>
              <a:rPr lang="en-GB" sz="1200" dirty="0" err="1">
                <a:solidFill>
                  <a:srgbClr val="00B050"/>
                </a:solidFill>
              </a:rPr>
              <a:t>aller</a:t>
            </a:r>
            <a:r>
              <a:rPr lang="en-GB" sz="1200" dirty="0">
                <a:solidFill>
                  <a:srgbClr val="00B050"/>
                </a:solidFill>
              </a:rPr>
              <a:t> …</a:t>
            </a:r>
          </a:p>
          <a:p>
            <a:r>
              <a:rPr lang="en-GB" sz="1200" dirty="0">
                <a:solidFill>
                  <a:srgbClr val="00B050"/>
                </a:solidFill>
              </a:rPr>
              <a:t>Vu que </a:t>
            </a:r>
            <a:r>
              <a:rPr lang="en-GB" sz="1200" dirty="0" err="1">
                <a:solidFill>
                  <a:srgbClr val="00B050"/>
                </a:solidFill>
              </a:rPr>
              <a:t>j’ai</a:t>
            </a:r>
            <a:r>
              <a:rPr lang="en-GB" sz="1200" dirty="0">
                <a:solidFill>
                  <a:srgbClr val="00B050"/>
                </a:solidFill>
              </a:rPr>
              <a:t> </a:t>
            </a:r>
            <a:r>
              <a:rPr lang="en-GB" sz="1200" dirty="0" err="1">
                <a:solidFill>
                  <a:srgbClr val="00B050"/>
                </a:solidFill>
              </a:rPr>
              <a:t>une</a:t>
            </a:r>
            <a:r>
              <a:rPr lang="en-GB" sz="1200" dirty="0">
                <a:solidFill>
                  <a:srgbClr val="00B050"/>
                </a:solidFill>
              </a:rPr>
              <a:t> passion pour … </a:t>
            </a:r>
            <a:r>
              <a:rPr lang="en-GB" sz="1200" dirty="0" err="1">
                <a:solidFill>
                  <a:srgbClr val="00B050"/>
                </a:solidFill>
              </a:rPr>
              <a:t>j’aime</a:t>
            </a:r>
            <a:r>
              <a:rPr lang="en-GB" sz="1200" dirty="0">
                <a:solidFill>
                  <a:srgbClr val="00B050"/>
                </a:solidFill>
              </a:rPr>
              <a:t> </a:t>
            </a:r>
            <a:r>
              <a:rPr lang="en-GB" sz="1200" dirty="0" err="1">
                <a:solidFill>
                  <a:srgbClr val="00B050"/>
                </a:solidFill>
              </a:rPr>
              <a:t>aller</a:t>
            </a:r>
            <a:endParaRPr lang="en-GB" sz="1200" dirty="0">
              <a:solidFill>
                <a:srgbClr val="00B050"/>
              </a:solidFill>
            </a:endParaRPr>
          </a:p>
          <a:p>
            <a:r>
              <a:rPr lang="en-GB" sz="1200" dirty="0" err="1">
                <a:solidFill>
                  <a:srgbClr val="00B050"/>
                </a:solidFill>
              </a:rPr>
              <a:t>Étant</a:t>
            </a:r>
            <a:r>
              <a:rPr lang="en-GB" sz="1200" dirty="0">
                <a:solidFill>
                  <a:srgbClr val="00B050"/>
                </a:solidFill>
              </a:rPr>
              <a:t> </a:t>
            </a:r>
            <a:r>
              <a:rPr lang="en-GB" sz="1200" dirty="0" err="1">
                <a:solidFill>
                  <a:srgbClr val="00B050"/>
                </a:solidFill>
              </a:rPr>
              <a:t>donné</a:t>
            </a:r>
            <a:r>
              <a:rPr lang="en-GB" sz="1200" dirty="0">
                <a:solidFill>
                  <a:srgbClr val="00B050"/>
                </a:solidFill>
              </a:rPr>
              <a:t> que je </a:t>
            </a:r>
            <a:r>
              <a:rPr lang="en-GB" sz="1200" dirty="0" err="1">
                <a:solidFill>
                  <a:srgbClr val="00B050"/>
                </a:solidFill>
              </a:rPr>
              <a:t>suis</a:t>
            </a:r>
            <a:r>
              <a:rPr lang="en-GB" sz="1200" dirty="0">
                <a:solidFill>
                  <a:srgbClr val="00B050"/>
                </a:solidFill>
              </a:rPr>
              <a:t> … je </a:t>
            </a:r>
            <a:r>
              <a:rPr lang="en-GB" sz="1200" dirty="0" err="1">
                <a:solidFill>
                  <a:srgbClr val="00B050"/>
                </a:solidFill>
              </a:rPr>
              <a:t>passe</a:t>
            </a:r>
            <a:r>
              <a:rPr lang="en-GB" sz="1200" dirty="0">
                <a:solidFill>
                  <a:srgbClr val="00B050"/>
                </a:solidFill>
              </a:rPr>
              <a:t> beaucoup de temps …</a:t>
            </a:r>
          </a:p>
          <a:p>
            <a:r>
              <a:rPr lang="en-GB" sz="1200" dirty="0">
                <a:solidFill>
                  <a:srgbClr val="FFC000"/>
                </a:solidFill>
              </a:rPr>
              <a:t>5, </a:t>
            </a:r>
            <a:r>
              <a:rPr lang="en-GB" sz="1200" dirty="0" err="1">
                <a:solidFill>
                  <a:srgbClr val="FFC000"/>
                </a:solidFill>
              </a:rPr>
              <a:t>ici</a:t>
            </a:r>
            <a:r>
              <a:rPr lang="en-GB" sz="1200" dirty="0">
                <a:solidFill>
                  <a:srgbClr val="FFC000"/>
                </a:solidFill>
              </a:rPr>
              <a:t>, on </a:t>
            </a:r>
            <a:r>
              <a:rPr lang="en-GB" sz="1200" dirty="0" err="1">
                <a:solidFill>
                  <a:srgbClr val="FFC000"/>
                </a:solidFill>
              </a:rPr>
              <a:t>peut</a:t>
            </a:r>
            <a:r>
              <a:rPr lang="en-GB" sz="1200" dirty="0">
                <a:solidFill>
                  <a:srgbClr val="FFC000"/>
                </a:solidFill>
              </a:rPr>
              <a:t> </a:t>
            </a:r>
            <a:r>
              <a:rPr lang="en-GB" sz="1200" dirty="0" err="1">
                <a:solidFill>
                  <a:srgbClr val="FFC000"/>
                </a:solidFill>
              </a:rPr>
              <a:t>facilement</a:t>
            </a:r>
            <a:r>
              <a:rPr lang="en-GB" sz="1200" dirty="0">
                <a:solidFill>
                  <a:srgbClr val="FFC000"/>
                </a:solidFill>
              </a:rPr>
              <a:t> …</a:t>
            </a:r>
          </a:p>
          <a:p>
            <a:r>
              <a:rPr lang="en-GB" sz="1200" dirty="0">
                <a:solidFill>
                  <a:srgbClr val="FFC000"/>
                </a:solidFill>
              </a:rPr>
              <a:t>Je </a:t>
            </a:r>
            <a:r>
              <a:rPr lang="en-GB" sz="1200" dirty="0" err="1">
                <a:solidFill>
                  <a:srgbClr val="FFC000"/>
                </a:solidFill>
              </a:rPr>
              <a:t>recommanderais</a:t>
            </a:r>
            <a:r>
              <a:rPr lang="en-GB" sz="1200" dirty="0">
                <a:solidFill>
                  <a:srgbClr val="FFC000"/>
                </a:solidFill>
              </a:rPr>
              <a:t> …</a:t>
            </a:r>
          </a:p>
          <a:p>
            <a:r>
              <a:rPr lang="en-GB" sz="1200" dirty="0" err="1">
                <a:solidFill>
                  <a:srgbClr val="FFC000"/>
                </a:solidFill>
              </a:rPr>
              <a:t>Dans</a:t>
            </a:r>
            <a:r>
              <a:rPr lang="en-GB" sz="1200" dirty="0">
                <a:solidFill>
                  <a:srgbClr val="FFC000"/>
                </a:solidFill>
              </a:rPr>
              <a:t> ma </a:t>
            </a:r>
            <a:r>
              <a:rPr lang="en-GB" sz="1200" dirty="0" err="1">
                <a:solidFill>
                  <a:srgbClr val="FFC000"/>
                </a:solidFill>
              </a:rPr>
              <a:t>région</a:t>
            </a:r>
            <a:r>
              <a:rPr lang="en-GB" sz="1200" dirty="0">
                <a:solidFill>
                  <a:srgbClr val="FFC000"/>
                </a:solidFill>
              </a:rPr>
              <a:t>, on </a:t>
            </a:r>
            <a:r>
              <a:rPr lang="en-GB" sz="1200" dirty="0" err="1">
                <a:solidFill>
                  <a:srgbClr val="FFC000"/>
                </a:solidFill>
              </a:rPr>
              <a:t>peut</a:t>
            </a:r>
            <a:r>
              <a:rPr lang="en-GB" sz="1200" dirty="0">
                <a:solidFill>
                  <a:srgbClr val="FFC000"/>
                </a:solidFill>
              </a:rPr>
              <a:t> </a:t>
            </a:r>
            <a:r>
              <a:rPr lang="en-GB" sz="1200" dirty="0" err="1">
                <a:solidFill>
                  <a:srgbClr val="FFC000"/>
                </a:solidFill>
              </a:rPr>
              <a:t>aussi</a:t>
            </a:r>
            <a:r>
              <a:rPr lang="en-GB" sz="1200" dirty="0">
                <a:solidFill>
                  <a:srgbClr val="FFC000"/>
                </a:solidFill>
              </a:rPr>
              <a:t> … qui </a:t>
            </a:r>
            <a:r>
              <a:rPr lang="en-GB" sz="1200" dirty="0" err="1">
                <a:solidFill>
                  <a:srgbClr val="FFC000"/>
                </a:solidFill>
              </a:rPr>
              <a:t>est</a:t>
            </a:r>
            <a:r>
              <a:rPr lang="en-GB" sz="1200" dirty="0">
                <a:solidFill>
                  <a:srgbClr val="FFC000"/>
                </a:solidFill>
              </a:rPr>
              <a:t> …</a:t>
            </a:r>
          </a:p>
          <a:p>
            <a:r>
              <a:rPr lang="en-GB" sz="1200" dirty="0">
                <a:solidFill>
                  <a:srgbClr val="FFC000"/>
                </a:solidFill>
              </a:rPr>
              <a:t>6, On </a:t>
            </a:r>
            <a:r>
              <a:rPr lang="en-GB" sz="1200" dirty="0" err="1">
                <a:solidFill>
                  <a:srgbClr val="FFC000"/>
                </a:solidFill>
              </a:rPr>
              <a:t>dit</a:t>
            </a:r>
            <a:r>
              <a:rPr lang="en-GB" sz="1200" dirty="0">
                <a:solidFill>
                  <a:srgbClr val="FFC000"/>
                </a:solidFill>
              </a:rPr>
              <a:t> que </a:t>
            </a:r>
            <a:r>
              <a:rPr lang="en-GB" sz="1200" dirty="0" err="1">
                <a:solidFill>
                  <a:srgbClr val="FFC000"/>
                </a:solidFill>
              </a:rPr>
              <a:t>c’est</a:t>
            </a:r>
            <a:r>
              <a:rPr lang="en-GB" sz="1200" dirty="0">
                <a:solidFill>
                  <a:srgbClr val="FFC000"/>
                </a:solidFill>
              </a:rPr>
              <a:t> … </a:t>
            </a:r>
          </a:p>
          <a:p>
            <a:r>
              <a:rPr lang="en-GB" sz="1200" dirty="0">
                <a:solidFill>
                  <a:srgbClr val="FFC000"/>
                </a:solidFill>
              </a:rPr>
              <a:t>On </a:t>
            </a:r>
            <a:r>
              <a:rPr lang="en-GB" sz="1200" dirty="0" err="1">
                <a:solidFill>
                  <a:srgbClr val="FFC000"/>
                </a:solidFill>
              </a:rPr>
              <a:t>dit</a:t>
            </a:r>
            <a:r>
              <a:rPr lang="en-GB" sz="1200" dirty="0">
                <a:solidFill>
                  <a:srgbClr val="FFC000"/>
                </a:solidFill>
              </a:rPr>
              <a:t> </a:t>
            </a:r>
            <a:r>
              <a:rPr lang="en-GB" sz="1200" dirty="0" err="1">
                <a:solidFill>
                  <a:srgbClr val="FFC000"/>
                </a:solidFill>
              </a:rPr>
              <a:t>qu’on</a:t>
            </a:r>
            <a:r>
              <a:rPr lang="en-GB" sz="1200" dirty="0">
                <a:solidFill>
                  <a:srgbClr val="FFC000"/>
                </a:solidFill>
              </a:rPr>
              <a:t> </a:t>
            </a:r>
            <a:r>
              <a:rPr lang="en-GB" sz="1200" dirty="0" err="1">
                <a:solidFill>
                  <a:srgbClr val="FFC000"/>
                </a:solidFill>
              </a:rPr>
              <a:t>devrait</a:t>
            </a:r>
            <a:r>
              <a:rPr lang="en-GB" sz="1200" dirty="0">
                <a:solidFill>
                  <a:srgbClr val="FFC000"/>
                </a:solidFill>
              </a:rPr>
              <a:t> </a:t>
            </a:r>
            <a:r>
              <a:rPr lang="en-GB" sz="1200" dirty="0" err="1">
                <a:solidFill>
                  <a:srgbClr val="FFC000"/>
                </a:solidFill>
              </a:rPr>
              <a:t>améliorer</a:t>
            </a:r>
            <a:endParaRPr lang="en-GB" sz="1200" dirty="0">
              <a:solidFill>
                <a:srgbClr val="FFC000"/>
              </a:solidFill>
            </a:endParaRPr>
          </a:p>
          <a:p>
            <a:r>
              <a:rPr lang="en-GB" sz="1200" dirty="0" err="1">
                <a:solidFill>
                  <a:srgbClr val="FF0000"/>
                </a:solidFill>
              </a:rPr>
              <a:t>J’ai</a:t>
            </a:r>
            <a:r>
              <a:rPr lang="en-GB" sz="1200" dirty="0">
                <a:solidFill>
                  <a:srgbClr val="FF0000"/>
                </a:solidFill>
              </a:rPr>
              <a:t> </a:t>
            </a:r>
            <a:r>
              <a:rPr lang="en-GB" sz="1200" dirty="0" err="1">
                <a:solidFill>
                  <a:srgbClr val="FF0000"/>
                </a:solidFill>
              </a:rPr>
              <a:t>toujours</a:t>
            </a:r>
            <a:r>
              <a:rPr lang="en-GB" sz="1200" dirty="0">
                <a:solidFill>
                  <a:srgbClr val="FF0000"/>
                </a:solidFill>
              </a:rPr>
              <a:t> </a:t>
            </a:r>
            <a:r>
              <a:rPr lang="en-GB" sz="1200" dirty="0" err="1">
                <a:solidFill>
                  <a:srgbClr val="FF0000"/>
                </a:solidFill>
              </a:rPr>
              <a:t>aimé</a:t>
            </a:r>
            <a:r>
              <a:rPr lang="en-GB" sz="1200" dirty="0">
                <a:solidFill>
                  <a:srgbClr val="FF0000"/>
                </a:solidFill>
              </a:rPr>
              <a:t> </a:t>
            </a:r>
            <a:r>
              <a:rPr lang="en-GB" sz="1200" dirty="0" err="1">
                <a:solidFill>
                  <a:srgbClr val="FF0000"/>
                </a:solidFill>
              </a:rPr>
              <a:t>habiter</a:t>
            </a:r>
            <a:r>
              <a:rPr lang="en-GB" sz="1200" dirty="0">
                <a:solidFill>
                  <a:srgbClr val="FF0000"/>
                </a:solidFill>
              </a:rPr>
              <a:t> </a:t>
            </a:r>
            <a:r>
              <a:rPr lang="en-GB" sz="1200" dirty="0" err="1">
                <a:solidFill>
                  <a:srgbClr val="FF0000"/>
                </a:solidFill>
              </a:rPr>
              <a:t>ici</a:t>
            </a:r>
            <a:endParaRPr lang="en-GB" sz="1200" dirty="0">
              <a:solidFill>
                <a:srgbClr val="FF0000"/>
              </a:solidFill>
            </a:endParaRPr>
          </a:p>
          <a:p>
            <a:r>
              <a:rPr lang="en-GB" sz="1200" dirty="0">
                <a:solidFill>
                  <a:srgbClr val="FF0000"/>
                </a:solidFill>
              </a:rPr>
              <a:t>Avant, </a:t>
            </a:r>
            <a:r>
              <a:rPr lang="en-GB" sz="1200" dirty="0" err="1">
                <a:solidFill>
                  <a:srgbClr val="FF0000"/>
                </a:solidFill>
              </a:rPr>
              <a:t>c’était</a:t>
            </a:r>
            <a:r>
              <a:rPr lang="en-GB" sz="1200" dirty="0">
                <a:solidFill>
                  <a:srgbClr val="FF0000"/>
                </a:solidFill>
              </a:rPr>
              <a:t> plus … </a:t>
            </a:r>
          </a:p>
          <a:p>
            <a:r>
              <a:rPr lang="en-GB" sz="1200" dirty="0">
                <a:solidFill>
                  <a:srgbClr val="FF0000"/>
                </a:solidFill>
              </a:rPr>
              <a:t>Avant </a:t>
            </a:r>
            <a:r>
              <a:rPr lang="en-GB" sz="1200" dirty="0" err="1">
                <a:solidFill>
                  <a:srgbClr val="FF0000"/>
                </a:solidFill>
              </a:rPr>
              <a:t>c’était</a:t>
            </a:r>
            <a:r>
              <a:rPr lang="en-GB" sz="1200" dirty="0">
                <a:solidFill>
                  <a:srgbClr val="FF0000"/>
                </a:solidFill>
              </a:rPr>
              <a:t> </a:t>
            </a:r>
            <a:r>
              <a:rPr lang="en-GB" sz="1200" dirty="0" err="1">
                <a:solidFill>
                  <a:srgbClr val="FF0000"/>
                </a:solidFill>
              </a:rPr>
              <a:t>meilleur</a:t>
            </a:r>
            <a:r>
              <a:rPr lang="en-GB" sz="1200" dirty="0">
                <a:solidFill>
                  <a:srgbClr val="FF0000"/>
                </a:solidFill>
              </a:rPr>
              <a:t> car </a:t>
            </a:r>
            <a:r>
              <a:rPr lang="en-GB" sz="1200" dirty="0" err="1">
                <a:solidFill>
                  <a:srgbClr val="FF0000"/>
                </a:solidFill>
              </a:rPr>
              <a:t>il</a:t>
            </a:r>
            <a:r>
              <a:rPr lang="en-GB" sz="1200" dirty="0">
                <a:solidFill>
                  <a:srgbClr val="FF0000"/>
                </a:solidFill>
              </a:rPr>
              <a:t> y </a:t>
            </a:r>
            <a:r>
              <a:rPr lang="en-GB" sz="1200" dirty="0" err="1">
                <a:solidFill>
                  <a:srgbClr val="FF0000"/>
                </a:solidFill>
              </a:rPr>
              <a:t>avait</a:t>
            </a:r>
            <a:r>
              <a:rPr lang="en-GB" sz="1200" dirty="0">
                <a:solidFill>
                  <a:srgbClr val="FF0000"/>
                </a:solidFill>
              </a:rPr>
              <a:t> </a:t>
            </a:r>
            <a:r>
              <a:rPr lang="en-GB" sz="1200" dirty="0" err="1">
                <a:solidFill>
                  <a:srgbClr val="FF0000"/>
                </a:solidFill>
              </a:rPr>
              <a:t>moins</a:t>
            </a:r>
            <a:r>
              <a:rPr lang="en-GB" sz="1200" dirty="0">
                <a:solidFill>
                  <a:srgbClr val="FF0000"/>
                </a:solidFill>
              </a:rPr>
              <a:t> de …</a:t>
            </a:r>
          </a:p>
          <a:p>
            <a:r>
              <a:rPr lang="en-GB" sz="1200" dirty="0">
                <a:solidFill>
                  <a:srgbClr val="FF0000"/>
                </a:solidFill>
              </a:rPr>
              <a:t>Avant, </a:t>
            </a:r>
            <a:r>
              <a:rPr lang="en-GB" sz="1200" dirty="0" err="1">
                <a:solidFill>
                  <a:srgbClr val="FF0000"/>
                </a:solidFill>
              </a:rPr>
              <a:t>c’était</a:t>
            </a:r>
            <a:r>
              <a:rPr lang="en-GB" sz="1200" dirty="0">
                <a:solidFill>
                  <a:srgbClr val="FF0000"/>
                </a:solidFill>
              </a:rPr>
              <a:t> </a:t>
            </a:r>
            <a:r>
              <a:rPr lang="en-GB" sz="1200" dirty="0" err="1">
                <a:solidFill>
                  <a:srgbClr val="FF0000"/>
                </a:solidFill>
              </a:rPr>
              <a:t>pire</a:t>
            </a:r>
            <a:r>
              <a:rPr lang="en-GB" sz="1200" dirty="0">
                <a:solidFill>
                  <a:srgbClr val="FF0000"/>
                </a:solidFill>
              </a:rPr>
              <a:t> car on </a:t>
            </a:r>
            <a:r>
              <a:rPr lang="en-GB" sz="1200" dirty="0" err="1">
                <a:solidFill>
                  <a:srgbClr val="FF0000"/>
                </a:solidFill>
              </a:rPr>
              <a:t>manquait</a:t>
            </a:r>
            <a:r>
              <a:rPr lang="en-GB" sz="1200" dirty="0">
                <a:solidFill>
                  <a:srgbClr val="FF0000"/>
                </a:solidFill>
              </a:rPr>
              <a:t> de …</a:t>
            </a:r>
          </a:p>
          <a:p>
            <a:r>
              <a:rPr lang="en-GB" sz="1200" dirty="0" err="1">
                <a:solidFill>
                  <a:srgbClr val="FF0000"/>
                </a:solidFill>
              </a:rPr>
              <a:t>Dans</a:t>
            </a:r>
            <a:r>
              <a:rPr lang="en-GB" sz="1200" dirty="0">
                <a:solidFill>
                  <a:srgbClr val="FF0000"/>
                </a:solidFill>
              </a:rPr>
              <a:t> le </a:t>
            </a:r>
            <a:r>
              <a:rPr lang="en-GB" sz="1200" dirty="0" err="1">
                <a:solidFill>
                  <a:srgbClr val="FF0000"/>
                </a:solidFill>
              </a:rPr>
              <a:t>futur</a:t>
            </a:r>
            <a:r>
              <a:rPr lang="en-GB" sz="1200" dirty="0">
                <a:solidFill>
                  <a:srgbClr val="FF0000"/>
                </a:solidFill>
              </a:rPr>
              <a:t>, je </a:t>
            </a:r>
            <a:r>
              <a:rPr lang="en-GB" sz="1200" dirty="0" err="1">
                <a:solidFill>
                  <a:srgbClr val="FF0000"/>
                </a:solidFill>
              </a:rPr>
              <a:t>préférerais</a:t>
            </a:r>
            <a:r>
              <a:rPr lang="en-GB" sz="1200" dirty="0">
                <a:solidFill>
                  <a:srgbClr val="FF0000"/>
                </a:solidFill>
              </a:rPr>
              <a:t> </a:t>
            </a:r>
            <a:r>
              <a:rPr lang="en-GB" sz="1200" dirty="0" err="1">
                <a:solidFill>
                  <a:srgbClr val="FF0000"/>
                </a:solidFill>
              </a:rPr>
              <a:t>habiter</a:t>
            </a:r>
            <a:r>
              <a:rPr lang="en-GB" sz="1200" dirty="0">
                <a:solidFill>
                  <a:srgbClr val="FF0000"/>
                </a:solidFill>
              </a:rPr>
              <a:t> …</a:t>
            </a:r>
          </a:p>
          <a:p>
            <a:r>
              <a:rPr lang="en-GB" sz="1200" dirty="0">
                <a:solidFill>
                  <a:srgbClr val="FF0000"/>
                </a:solidFill>
              </a:rPr>
              <a:t>10, Bien que </a:t>
            </a:r>
            <a:r>
              <a:rPr lang="en-GB" sz="1200" dirty="0" err="1">
                <a:solidFill>
                  <a:srgbClr val="FF0000"/>
                </a:solidFill>
              </a:rPr>
              <a:t>ce</a:t>
            </a:r>
            <a:r>
              <a:rPr lang="en-GB" sz="1200" dirty="0">
                <a:solidFill>
                  <a:srgbClr val="FF0000"/>
                </a:solidFill>
              </a:rPr>
              <a:t> ne </a:t>
            </a:r>
            <a:r>
              <a:rPr lang="en-GB" sz="1200" dirty="0" err="1">
                <a:solidFill>
                  <a:srgbClr val="FF0000"/>
                </a:solidFill>
              </a:rPr>
              <a:t>soit</a:t>
            </a:r>
            <a:r>
              <a:rPr lang="en-GB" sz="1200" dirty="0">
                <a:solidFill>
                  <a:srgbClr val="FF0000"/>
                </a:solidFill>
              </a:rPr>
              <a:t> pas parfait, je </a:t>
            </a:r>
            <a:r>
              <a:rPr lang="en-GB" sz="1200" dirty="0" err="1">
                <a:solidFill>
                  <a:srgbClr val="FF0000"/>
                </a:solidFill>
              </a:rPr>
              <a:t>l’aime</a:t>
            </a:r>
            <a:r>
              <a:rPr lang="en-GB" sz="1200" dirty="0">
                <a:solidFill>
                  <a:srgbClr val="FF0000"/>
                </a:solidFill>
              </a:rPr>
              <a:t> </a:t>
            </a:r>
            <a:r>
              <a:rPr lang="en-GB" sz="1200" dirty="0" err="1">
                <a:solidFill>
                  <a:srgbClr val="FF0000"/>
                </a:solidFill>
              </a:rPr>
              <a:t>bien</a:t>
            </a:r>
            <a:endParaRPr lang="en-GB" sz="1200" dirty="0">
              <a:solidFill>
                <a:srgbClr val="FF0000"/>
              </a:solidFill>
            </a:endParaRPr>
          </a:p>
          <a:p>
            <a:r>
              <a:rPr lang="en-GB" sz="1200" dirty="0">
                <a:solidFill>
                  <a:srgbClr val="FF0000"/>
                </a:solidFill>
              </a:rPr>
              <a:t>Je ne </a:t>
            </a:r>
            <a:r>
              <a:rPr lang="en-GB" sz="1200" dirty="0" err="1">
                <a:solidFill>
                  <a:srgbClr val="FF0000"/>
                </a:solidFill>
              </a:rPr>
              <a:t>pense</a:t>
            </a:r>
            <a:r>
              <a:rPr lang="en-GB" sz="1200" dirty="0">
                <a:solidFill>
                  <a:srgbClr val="FF0000"/>
                </a:solidFill>
              </a:rPr>
              <a:t> pas que </a:t>
            </a:r>
            <a:r>
              <a:rPr lang="en-GB" sz="1200" dirty="0" err="1">
                <a:solidFill>
                  <a:srgbClr val="FF0000"/>
                </a:solidFill>
              </a:rPr>
              <a:t>j’aille</a:t>
            </a:r>
            <a:r>
              <a:rPr lang="en-GB" sz="1200" dirty="0">
                <a:solidFill>
                  <a:srgbClr val="FF0000"/>
                </a:solidFill>
              </a:rPr>
              <a:t> vivre </a:t>
            </a:r>
            <a:r>
              <a:rPr lang="en-GB" sz="1200" dirty="0" err="1">
                <a:solidFill>
                  <a:srgbClr val="FF0000"/>
                </a:solidFill>
              </a:rPr>
              <a:t>ici</a:t>
            </a:r>
            <a:r>
              <a:rPr lang="en-GB" sz="1200" dirty="0">
                <a:solidFill>
                  <a:srgbClr val="FF0000"/>
                </a:solidFill>
              </a:rPr>
              <a:t> </a:t>
            </a:r>
            <a:r>
              <a:rPr lang="en-GB" sz="1200" dirty="0" err="1">
                <a:solidFill>
                  <a:srgbClr val="FF0000"/>
                </a:solidFill>
              </a:rPr>
              <a:t>dans</a:t>
            </a:r>
            <a:r>
              <a:rPr lang="en-GB" sz="1200" dirty="0">
                <a:solidFill>
                  <a:srgbClr val="FF0000"/>
                </a:solidFill>
              </a:rPr>
              <a:t> le </a:t>
            </a:r>
            <a:r>
              <a:rPr lang="en-GB" sz="1200" dirty="0" err="1">
                <a:solidFill>
                  <a:srgbClr val="FF0000"/>
                </a:solidFill>
              </a:rPr>
              <a:t>futur</a:t>
            </a:r>
            <a:endParaRPr lang="en-GB" sz="1200" dirty="0">
              <a:solidFill>
                <a:srgbClr val="FF0000"/>
              </a:solidFill>
            </a:endParaRPr>
          </a:p>
          <a:p>
            <a:r>
              <a:rPr lang="en-GB" sz="1200" dirty="0" err="1">
                <a:solidFill>
                  <a:srgbClr val="FF0000"/>
                </a:solidFill>
              </a:rPr>
              <a:t>Autant</a:t>
            </a:r>
            <a:r>
              <a:rPr lang="en-GB" sz="1200" dirty="0">
                <a:solidFill>
                  <a:srgbClr val="FF0000"/>
                </a:solidFill>
              </a:rPr>
              <a:t> que je </a:t>
            </a:r>
            <a:r>
              <a:rPr lang="en-GB" sz="1200" dirty="0" err="1">
                <a:solidFill>
                  <a:srgbClr val="FF0000"/>
                </a:solidFill>
              </a:rPr>
              <a:t>sache</a:t>
            </a:r>
            <a:r>
              <a:rPr lang="en-GB" sz="1200" dirty="0">
                <a:solidFill>
                  <a:srgbClr val="FF0000"/>
                </a:solidFill>
              </a:rPr>
              <a:t>, </a:t>
            </a:r>
            <a:r>
              <a:rPr lang="en-GB" sz="1200" dirty="0" err="1">
                <a:solidFill>
                  <a:srgbClr val="FF0000"/>
                </a:solidFill>
              </a:rPr>
              <a:t>il</a:t>
            </a:r>
            <a:r>
              <a:rPr lang="en-GB" sz="1200" dirty="0">
                <a:solidFill>
                  <a:srgbClr val="FF0000"/>
                </a:solidFill>
              </a:rPr>
              <a:t> y a un </a:t>
            </a:r>
            <a:r>
              <a:rPr lang="en-GB" sz="1200" dirty="0" err="1">
                <a:solidFill>
                  <a:srgbClr val="FF0000"/>
                </a:solidFill>
              </a:rPr>
              <a:t>problème</a:t>
            </a:r>
            <a:r>
              <a:rPr lang="en-GB" sz="1200" dirty="0">
                <a:solidFill>
                  <a:srgbClr val="FF0000"/>
                </a:solidFill>
              </a:rPr>
              <a:t> avec …</a:t>
            </a:r>
          </a:p>
        </p:txBody>
      </p:sp>
      <p:sp>
        <p:nvSpPr>
          <p:cNvPr id="11" name="Rectangle 10"/>
          <p:cNvSpPr/>
          <p:nvPr/>
        </p:nvSpPr>
        <p:spPr>
          <a:xfrm>
            <a:off x="5447763" y="231442"/>
            <a:ext cx="2998378" cy="6465572"/>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r>
              <a:rPr lang="en-GB" sz="1200" b="1" u="sng" dirty="0"/>
              <a:t>Opinions</a:t>
            </a:r>
          </a:p>
          <a:p>
            <a:r>
              <a:rPr lang="en-GB" sz="1200" dirty="0">
                <a:solidFill>
                  <a:srgbClr val="00B050"/>
                </a:solidFill>
              </a:rPr>
              <a:t>1, I like living here</a:t>
            </a:r>
          </a:p>
          <a:p>
            <a:r>
              <a:rPr lang="en-GB" sz="1200" dirty="0">
                <a:solidFill>
                  <a:srgbClr val="00B050"/>
                </a:solidFill>
              </a:rPr>
              <a:t>I don’t like living here</a:t>
            </a:r>
          </a:p>
          <a:p>
            <a:r>
              <a:rPr lang="en-GB" sz="1200" dirty="0">
                <a:solidFill>
                  <a:srgbClr val="00B050"/>
                </a:solidFill>
              </a:rPr>
              <a:t>I love living here</a:t>
            </a:r>
          </a:p>
          <a:p>
            <a:r>
              <a:rPr lang="en-GB" sz="1200" dirty="0">
                <a:solidFill>
                  <a:srgbClr val="00B050"/>
                </a:solidFill>
              </a:rPr>
              <a:t>2, Because it is</a:t>
            </a:r>
          </a:p>
          <a:p>
            <a:r>
              <a:rPr lang="en-GB" sz="1200" dirty="0">
                <a:solidFill>
                  <a:srgbClr val="00B050"/>
                </a:solidFill>
              </a:rPr>
              <a:t>I find it</a:t>
            </a:r>
          </a:p>
          <a:p>
            <a:r>
              <a:rPr lang="en-GB" sz="1200" dirty="0">
                <a:solidFill>
                  <a:srgbClr val="00B050"/>
                </a:solidFill>
              </a:rPr>
              <a:t>It’s not</a:t>
            </a:r>
          </a:p>
          <a:p>
            <a:r>
              <a:rPr lang="en-GB" sz="1200" dirty="0">
                <a:solidFill>
                  <a:srgbClr val="00B050"/>
                </a:solidFill>
              </a:rPr>
              <a:t>It’s never</a:t>
            </a:r>
          </a:p>
          <a:p>
            <a:r>
              <a:rPr lang="en-GB" sz="1200" dirty="0">
                <a:solidFill>
                  <a:srgbClr val="00B050"/>
                </a:solidFill>
              </a:rPr>
              <a:t>3, I especially like that there is / are</a:t>
            </a:r>
          </a:p>
          <a:p>
            <a:r>
              <a:rPr lang="en-GB" sz="1200" dirty="0">
                <a:solidFill>
                  <a:srgbClr val="00B050"/>
                </a:solidFill>
              </a:rPr>
              <a:t>I love the fact that there isn’t/aren’t</a:t>
            </a:r>
          </a:p>
          <a:p>
            <a:r>
              <a:rPr lang="en-GB" sz="1200" dirty="0">
                <a:solidFill>
                  <a:srgbClr val="00B050"/>
                </a:solidFill>
              </a:rPr>
              <a:t>4, because I am … , I like to go …</a:t>
            </a:r>
          </a:p>
          <a:p>
            <a:r>
              <a:rPr lang="en-GB" sz="1200" dirty="0">
                <a:solidFill>
                  <a:srgbClr val="00B050"/>
                </a:solidFill>
              </a:rPr>
              <a:t>Seen as I have a passion for … I like to go </a:t>
            </a:r>
          </a:p>
          <a:p>
            <a:r>
              <a:rPr lang="en-GB" sz="1200" dirty="0">
                <a:solidFill>
                  <a:srgbClr val="00B050"/>
                </a:solidFill>
              </a:rPr>
              <a:t>Given that I’m …. I spend a lot of time …</a:t>
            </a:r>
          </a:p>
          <a:p>
            <a:endParaRPr lang="en-GB" sz="1200" dirty="0">
              <a:solidFill>
                <a:srgbClr val="00B050"/>
              </a:solidFill>
            </a:endParaRPr>
          </a:p>
          <a:p>
            <a:r>
              <a:rPr lang="en-GB" sz="1200" dirty="0">
                <a:solidFill>
                  <a:srgbClr val="FFC000"/>
                </a:solidFill>
              </a:rPr>
              <a:t>5, here, you can easily …</a:t>
            </a:r>
          </a:p>
          <a:p>
            <a:r>
              <a:rPr lang="en-GB" sz="1200" dirty="0">
                <a:solidFill>
                  <a:srgbClr val="FFC000"/>
                </a:solidFill>
              </a:rPr>
              <a:t>I’d recommend</a:t>
            </a:r>
          </a:p>
          <a:p>
            <a:r>
              <a:rPr lang="en-GB" sz="1200" dirty="0">
                <a:solidFill>
                  <a:srgbClr val="FFC000"/>
                </a:solidFill>
              </a:rPr>
              <a:t>In my region, you can also … which is …</a:t>
            </a:r>
          </a:p>
          <a:p>
            <a:r>
              <a:rPr lang="en-GB" sz="1200" dirty="0">
                <a:solidFill>
                  <a:srgbClr val="FFC000"/>
                </a:solidFill>
              </a:rPr>
              <a:t>6, people say that it’s …</a:t>
            </a:r>
          </a:p>
          <a:p>
            <a:r>
              <a:rPr lang="en-GB" sz="1200" dirty="0">
                <a:solidFill>
                  <a:srgbClr val="FFC000"/>
                </a:solidFill>
              </a:rPr>
              <a:t>People say that we should improve …</a:t>
            </a:r>
          </a:p>
          <a:p>
            <a:r>
              <a:rPr lang="en-GB" sz="1200" dirty="0">
                <a:solidFill>
                  <a:srgbClr val="FF0000"/>
                </a:solidFill>
              </a:rPr>
              <a:t>I’ve always loved living here</a:t>
            </a:r>
          </a:p>
          <a:p>
            <a:r>
              <a:rPr lang="en-GB" sz="1200" dirty="0">
                <a:solidFill>
                  <a:srgbClr val="FF0000"/>
                </a:solidFill>
              </a:rPr>
              <a:t>Before, it was more</a:t>
            </a:r>
          </a:p>
          <a:p>
            <a:r>
              <a:rPr lang="en-GB" sz="1200" dirty="0">
                <a:solidFill>
                  <a:srgbClr val="FF0000"/>
                </a:solidFill>
              </a:rPr>
              <a:t>Before, it was better because there was less …</a:t>
            </a:r>
          </a:p>
          <a:p>
            <a:r>
              <a:rPr lang="en-GB" sz="1200" dirty="0">
                <a:solidFill>
                  <a:srgbClr val="FF0000"/>
                </a:solidFill>
              </a:rPr>
              <a:t>Before it was worse because we lacked …</a:t>
            </a:r>
          </a:p>
          <a:p>
            <a:r>
              <a:rPr lang="en-GB" sz="1200" dirty="0">
                <a:solidFill>
                  <a:srgbClr val="FF0000"/>
                </a:solidFill>
              </a:rPr>
              <a:t>In the future, I’d prefer to live in …</a:t>
            </a:r>
          </a:p>
          <a:p>
            <a:r>
              <a:rPr lang="en-GB" sz="1200" dirty="0">
                <a:solidFill>
                  <a:srgbClr val="FF0000"/>
                </a:solidFill>
              </a:rPr>
              <a:t>10, although it’s not perfect, I like it a lot</a:t>
            </a:r>
          </a:p>
          <a:p>
            <a:endParaRPr lang="en-GB" sz="1200" dirty="0">
              <a:solidFill>
                <a:srgbClr val="FF0000"/>
              </a:solidFill>
            </a:endParaRPr>
          </a:p>
          <a:p>
            <a:r>
              <a:rPr lang="en-GB" sz="1200" dirty="0">
                <a:solidFill>
                  <a:srgbClr val="FF0000"/>
                </a:solidFill>
              </a:rPr>
              <a:t>I don’t think that I’m going to live here in the future</a:t>
            </a:r>
          </a:p>
          <a:p>
            <a:r>
              <a:rPr lang="en-GB" sz="1200" dirty="0">
                <a:solidFill>
                  <a:srgbClr val="FF0000"/>
                </a:solidFill>
              </a:rPr>
              <a:t>As far as I know, there’s a problem with …</a:t>
            </a:r>
          </a:p>
          <a:p>
            <a:endParaRPr lang="en-GB" sz="1200" dirty="0">
              <a:solidFill>
                <a:srgbClr val="FF0000"/>
              </a:solidFill>
            </a:endParaRPr>
          </a:p>
        </p:txBody>
      </p:sp>
    </p:spTree>
    <p:extLst>
      <p:ext uri="{BB962C8B-B14F-4D97-AF65-F5344CB8AC3E}">
        <p14:creationId xmlns:p14="http://schemas.microsoft.com/office/powerpoint/2010/main" val="19639074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55494"/>
            <a:ext cx="5042647" cy="523090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GB" sz="1600" b="1" u="sng" dirty="0"/>
              <a:t>Translate the underlined sections into English</a:t>
            </a:r>
          </a:p>
          <a:p>
            <a:endParaRPr lang="en-GB" sz="1600" b="1" u="sng" dirty="0"/>
          </a:p>
          <a:p>
            <a:r>
              <a:rPr lang="fr-FR" sz="1600" dirty="0"/>
              <a:t>Ce week-end, </a:t>
            </a:r>
            <a:r>
              <a:rPr lang="fr-FR" sz="1600" b="1" u="sng" dirty="0"/>
              <a:t>je vais aller en ville </a:t>
            </a:r>
            <a:r>
              <a:rPr lang="fr-FR" sz="1600" dirty="0"/>
              <a:t>pour l’anniversaire de ma sœur et on va aller au cinéma. Personnellement, </a:t>
            </a:r>
            <a:r>
              <a:rPr lang="fr-FR" sz="1600" b="1" u="sng" dirty="0"/>
              <a:t>j’adore les films d’action </a:t>
            </a:r>
            <a:r>
              <a:rPr lang="fr-FR" sz="1600" dirty="0"/>
              <a:t>mais ma sœur aime mieux les dessins animés alors j’imagine qu’on va en regarder un. Pendant le film, je vais manger des bonbons et du pop-corn car c’est normal au ciné et </a:t>
            </a:r>
            <a:r>
              <a:rPr lang="fr-FR" sz="1600" b="1" u="sng" dirty="0"/>
              <a:t>je pourrai me détendre </a:t>
            </a:r>
            <a:r>
              <a:rPr lang="fr-FR" sz="1600" dirty="0"/>
              <a:t>un peu sans devoir penser*.</a:t>
            </a:r>
            <a:endParaRPr lang="en-GB" sz="1600" dirty="0"/>
          </a:p>
          <a:p>
            <a:r>
              <a:rPr lang="fr-FR" sz="1600" b="1" u="sng" dirty="0"/>
              <a:t>Après avoir vu le film</a:t>
            </a:r>
            <a:r>
              <a:rPr lang="fr-FR" sz="1600" dirty="0"/>
              <a:t>, on va aller au </a:t>
            </a:r>
            <a:r>
              <a:rPr lang="fr-FR" sz="1600" dirty="0" err="1"/>
              <a:t>Nandos</a:t>
            </a:r>
            <a:r>
              <a:rPr lang="fr-FR" sz="1600" dirty="0"/>
              <a:t> car c’est le restaurant préféré de ma sœur. Je n’aime pas trop le poulet, mais </a:t>
            </a:r>
            <a:r>
              <a:rPr lang="fr-FR" sz="1600" b="1" u="sng" dirty="0"/>
              <a:t>je vais prendre du poulet vraiment piquant </a:t>
            </a:r>
            <a:r>
              <a:rPr lang="fr-FR" sz="1600" dirty="0"/>
              <a:t>avec des frites et une salade. Finalement, </a:t>
            </a:r>
            <a:r>
              <a:rPr lang="fr-FR" sz="1600" b="1" u="sng" dirty="0"/>
              <a:t>on va aller au bowling pour jouer</a:t>
            </a:r>
            <a:r>
              <a:rPr lang="fr-FR" sz="1600" dirty="0"/>
              <a:t>. </a:t>
            </a:r>
            <a:r>
              <a:rPr lang="fr-FR" sz="1600" b="1" u="sng" dirty="0"/>
              <a:t>J’espère gagner</a:t>
            </a:r>
            <a:r>
              <a:rPr lang="fr-FR" sz="1600" dirty="0"/>
              <a:t>, mais mon père est vraiment compétitif alors ce serait difficile.</a:t>
            </a:r>
            <a:endParaRPr lang="en-GB" sz="1600" dirty="0"/>
          </a:p>
          <a:p>
            <a:r>
              <a:rPr lang="fr-FR" sz="1600" dirty="0"/>
              <a:t>Ce sera OK, mais </a:t>
            </a:r>
            <a:r>
              <a:rPr lang="fr-FR" sz="1600" b="1" u="sng" dirty="0"/>
              <a:t>je préférerais passer du temps avec mes amis </a:t>
            </a:r>
            <a:r>
              <a:rPr lang="fr-FR" sz="1600" dirty="0"/>
              <a:t>car c’est moins stressant et on a plus de liberté. Cependant, </a:t>
            </a:r>
            <a:r>
              <a:rPr lang="fr-FR" sz="1600" b="1" u="sng" dirty="0"/>
              <a:t>cela me donnera l’occasion de passer un bon moment en famille </a:t>
            </a:r>
            <a:r>
              <a:rPr lang="fr-FR" sz="1600" dirty="0"/>
              <a:t>et je suis certain que </a:t>
            </a:r>
            <a:r>
              <a:rPr lang="fr-FR" sz="1600" b="1" u="sng" dirty="0"/>
              <a:t>ma sœur va l’apprécier.</a:t>
            </a:r>
            <a:endParaRPr lang="en-GB" sz="1600" b="1" u="sng" dirty="0"/>
          </a:p>
          <a:p>
            <a:r>
              <a:rPr lang="en-GB" sz="1600" dirty="0"/>
              <a:t>*sans devoir </a:t>
            </a:r>
            <a:r>
              <a:rPr lang="en-GB" sz="1600" dirty="0" err="1"/>
              <a:t>penser</a:t>
            </a:r>
            <a:r>
              <a:rPr lang="en-GB" sz="1600" dirty="0"/>
              <a:t> – without having to think</a:t>
            </a:r>
          </a:p>
        </p:txBody>
      </p:sp>
      <p:sp>
        <p:nvSpPr>
          <p:cNvPr id="3" name="Rectangle 2"/>
          <p:cNvSpPr/>
          <p:nvPr/>
        </p:nvSpPr>
        <p:spPr>
          <a:xfrm>
            <a:off x="5517777" y="255494"/>
            <a:ext cx="6288741" cy="427616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GB" sz="1600" b="1" u="sng" dirty="0"/>
              <a:t>Translate the underlined sections into English</a:t>
            </a:r>
          </a:p>
          <a:p>
            <a:pPr marL="457200" indent="-457200">
              <a:buFont typeface="+mj-lt"/>
              <a:buAutoNum type="arabicPeriod"/>
            </a:pPr>
            <a:r>
              <a:rPr lang="en-GB" sz="2400" dirty="0"/>
              <a:t> </a:t>
            </a:r>
          </a:p>
          <a:p>
            <a:pPr marL="457200" indent="-457200">
              <a:buFont typeface="+mj-lt"/>
              <a:buAutoNum type="arabicPeriod"/>
            </a:pPr>
            <a:r>
              <a:rPr lang="en-GB" sz="2400" dirty="0"/>
              <a:t> </a:t>
            </a:r>
          </a:p>
          <a:p>
            <a:pPr marL="457200" indent="-457200">
              <a:buFont typeface="+mj-lt"/>
              <a:buAutoNum type="arabicPeriod"/>
            </a:pPr>
            <a:r>
              <a:rPr lang="en-GB" sz="2400" dirty="0"/>
              <a:t> </a:t>
            </a:r>
          </a:p>
          <a:p>
            <a:pPr marL="457200" indent="-457200">
              <a:buFont typeface="+mj-lt"/>
              <a:buAutoNum type="arabicPeriod"/>
            </a:pPr>
            <a:r>
              <a:rPr lang="en-GB" sz="2400" dirty="0"/>
              <a:t> </a:t>
            </a:r>
          </a:p>
          <a:p>
            <a:pPr marL="457200" indent="-457200">
              <a:buFont typeface="+mj-lt"/>
              <a:buAutoNum type="arabicPeriod"/>
            </a:pPr>
            <a:r>
              <a:rPr lang="en-GB" sz="2400" dirty="0"/>
              <a:t> </a:t>
            </a:r>
          </a:p>
          <a:p>
            <a:pPr marL="457200" indent="-457200">
              <a:buFont typeface="+mj-lt"/>
              <a:buAutoNum type="arabicPeriod"/>
            </a:pPr>
            <a:r>
              <a:rPr lang="en-GB" sz="2400" dirty="0"/>
              <a:t> </a:t>
            </a:r>
          </a:p>
          <a:p>
            <a:pPr marL="457200" indent="-457200">
              <a:buFont typeface="+mj-lt"/>
              <a:buAutoNum type="arabicPeriod"/>
            </a:pPr>
            <a:r>
              <a:rPr lang="en-GB" sz="2400" dirty="0"/>
              <a:t> </a:t>
            </a:r>
          </a:p>
          <a:p>
            <a:pPr marL="457200" indent="-457200">
              <a:buFont typeface="+mj-lt"/>
              <a:buAutoNum type="arabicPeriod"/>
            </a:pPr>
            <a:r>
              <a:rPr lang="en-GB" sz="2400" dirty="0"/>
              <a:t> </a:t>
            </a:r>
          </a:p>
          <a:p>
            <a:pPr marL="457200" indent="-457200">
              <a:buFont typeface="+mj-lt"/>
              <a:buAutoNum type="arabicPeriod"/>
            </a:pPr>
            <a:r>
              <a:rPr lang="en-GB" sz="2400" dirty="0"/>
              <a:t> </a:t>
            </a:r>
          </a:p>
          <a:p>
            <a:pPr marL="457200" indent="-457200">
              <a:buFont typeface="+mj-lt"/>
              <a:buAutoNum type="arabicPeriod"/>
            </a:pPr>
            <a:r>
              <a:rPr lang="en-GB" sz="2400" dirty="0"/>
              <a:t> </a:t>
            </a:r>
          </a:p>
        </p:txBody>
      </p:sp>
    </p:spTree>
    <p:extLst>
      <p:ext uri="{BB962C8B-B14F-4D97-AF65-F5344CB8AC3E}">
        <p14:creationId xmlns:p14="http://schemas.microsoft.com/office/powerpoint/2010/main" val="11844357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1364" y="107577"/>
            <a:ext cx="6078072" cy="316005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fr-FR" sz="1400"/>
              <a:t>Ma ville manque de parcs en ce moment, alors dans le futur, je pense qu’on va créer plus d’espaces verts avec des aires de jeux pour les enfants. Il n’y a pas non plus grand-chose pour les ados, donc on devrait aussi attirer plus de magasins de mode et investir dans les divertissements comme un nouveau cinéma, un centre de loisirs et peut-être un parc d’attractions – ce serait formidable !</a:t>
            </a:r>
            <a:endParaRPr lang="en-GB" sz="1400"/>
          </a:p>
          <a:p>
            <a:r>
              <a:rPr lang="fr-FR" sz="1400"/>
              <a:t>Il y a aussi un problème avec le transport, et on va améliorer le système de bus ainsi que faire construire une nouvelle gare pour qu’on puisse aller à Londres et à Manchester et Leeds plus facilement et rapidement. </a:t>
            </a:r>
            <a:endParaRPr lang="en-GB" sz="1400"/>
          </a:p>
          <a:p>
            <a:r>
              <a:rPr lang="fr-FR" sz="1400"/>
              <a:t>Pour que la ville soit plus écolo, on va aussi investir dans un système de recyclage, et nous allons installer plus de poubelles au centre-ville. Personnellement, je voudrais aussi avoir des zones piétonnes pour que ce soit plus en sécurité pour les jeunes et moins pollué par les voitures. Après avoir fait tout cela, je crois que la ville sera presque parfaite !</a:t>
            </a:r>
            <a:endParaRPr lang="en-GB" sz="1400"/>
          </a:p>
        </p:txBody>
      </p:sp>
      <p:graphicFrame>
        <p:nvGraphicFramePr>
          <p:cNvPr id="3" name="Table 2"/>
          <p:cNvGraphicFramePr>
            <a:graphicFrameLocks noGrp="1"/>
          </p:cNvGraphicFramePr>
          <p:nvPr/>
        </p:nvGraphicFramePr>
        <p:xfrm>
          <a:off x="161364" y="3671047"/>
          <a:ext cx="6078072" cy="2966720"/>
        </p:xfrm>
        <a:graphic>
          <a:graphicData uri="http://schemas.openxmlformats.org/drawingml/2006/table">
            <a:tbl>
              <a:tblPr firstRow="1" bandRow="1">
                <a:tableStyleId>{5940675A-B579-460E-94D1-54222C63F5DA}</a:tableStyleId>
              </a:tblPr>
              <a:tblGrid>
                <a:gridCol w="3039036">
                  <a:extLst>
                    <a:ext uri="{9D8B030D-6E8A-4147-A177-3AD203B41FA5}">
                      <a16:colId xmlns:a16="http://schemas.microsoft.com/office/drawing/2014/main" val="20000"/>
                    </a:ext>
                  </a:extLst>
                </a:gridCol>
                <a:gridCol w="3039036">
                  <a:extLst>
                    <a:ext uri="{9D8B030D-6E8A-4147-A177-3AD203B41FA5}">
                      <a16:colId xmlns:a16="http://schemas.microsoft.com/office/drawing/2014/main" val="20001"/>
                    </a:ext>
                  </a:extLst>
                </a:gridCol>
              </a:tblGrid>
              <a:tr h="370840">
                <a:tc>
                  <a:txBody>
                    <a:bodyPr/>
                    <a:lstStyle/>
                    <a:p>
                      <a:r>
                        <a:rPr lang="en-GB" sz="1400" dirty="0"/>
                        <a:t>My city lacks</a:t>
                      </a:r>
                    </a:p>
                  </a:txBody>
                  <a:tcPr/>
                </a:tc>
                <a:tc>
                  <a:txBody>
                    <a:bodyPr/>
                    <a:lstStyle/>
                    <a:p>
                      <a:endParaRPr lang="en-GB" sz="1400" dirty="0"/>
                    </a:p>
                  </a:txBody>
                  <a:tcPr/>
                </a:tc>
                <a:extLst>
                  <a:ext uri="{0D108BD9-81ED-4DB2-BD59-A6C34878D82A}">
                    <a16:rowId xmlns:a16="http://schemas.microsoft.com/office/drawing/2014/main" val="10000"/>
                  </a:ext>
                </a:extLst>
              </a:tr>
              <a:tr h="370840">
                <a:tc>
                  <a:txBody>
                    <a:bodyPr/>
                    <a:lstStyle/>
                    <a:p>
                      <a:r>
                        <a:rPr lang="en-GB" sz="1400" dirty="0"/>
                        <a:t>I think that we’re going to create</a:t>
                      </a:r>
                    </a:p>
                  </a:txBody>
                  <a:tcPr/>
                </a:tc>
                <a:tc>
                  <a:txBody>
                    <a:bodyPr/>
                    <a:lstStyle/>
                    <a:p>
                      <a:endParaRPr lang="en-GB" sz="1400"/>
                    </a:p>
                  </a:txBody>
                  <a:tcPr/>
                </a:tc>
                <a:extLst>
                  <a:ext uri="{0D108BD9-81ED-4DB2-BD59-A6C34878D82A}">
                    <a16:rowId xmlns:a16="http://schemas.microsoft.com/office/drawing/2014/main" val="10001"/>
                  </a:ext>
                </a:extLst>
              </a:tr>
              <a:tr h="370840">
                <a:tc>
                  <a:txBody>
                    <a:bodyPr/>
                    <a:lstStyle/>
                    <a:p>
                      <a:r>
                        <a:rPr lang="en-GB" sz="1400" dirty="0"/>
                        <a:t>We</a:t>
                      </a:r>
                      <a:r>
                        <a:rPr lang="en-GB" sz="1400" baseline="0" dirty="0"/>
                        <a:t> should also attract </a:t>
                      </a:r>
                      <a:endParaRPr lang="en-GB" sz="1400" dirty="0"/>
                    </a:p>
                  </a:txBody>
                  <a:tcPr/>
                </a:tc>
                <a:tc>
                  <a:txBody>
                    <a:bodyPr/>
                    <a:lstStyle/>
                    <a:p>
                      <a:endParaRPr lang="en-GB" sz="1400"/>
                    </a:p>
                  </a:txBody>
                  <a:tcPr/>
                </a:tc>
                <a:extLst>
                  <a:ext uri="{0D108BD9-81ED-4DB2-BD59-A6C34878D82A}">
                    <a16:rowId xmlns:a16="http://schemas.microsoft.com/office/drawing/2014/main" val="10002"/>
                  </a:ext>
                </a:extLst>
              </a:tr>
              <a:tr h="370840">
                <a:tc>
                  <a:txBody>
                    <a:bodyPr/>
                    <a:lstStyle/>
                    <a:p>
                      <a:r>
                        <a:rPr lang="en-GB" sz="1400" dirty="0"/>
                        <a:t>Invest in entertainment(s)</a:t>
                      </a:r>
                    </a:p>
                  </a:txBody>
                  <a:tcPr/>
                </a:tc>
                <a:tc>
                  <a:txBody>
                    <a:bodyPr/>
                    <a:lstStyle/>
                    <a:p>
                      <a:endParaRPr lang="en-GB" sz="1400" dirty="0"/>
                    </a:p>
                  </a:txBody>
                  <a:tcPr/>
                </a:tc>
                <a:extLst>
                  <a:ext uri="{0D108BD9-81ED-4DB2-BD59-A6C34878D82A}">
                    <a16:rowId xmlns:a16="http://schemas.microsoft.com/office/drawing/2014/main" val="10003"/>
                  </a:ext>
                </a:extLst>
              </a:tr>
              <a:tr h="370840">
                <a:tc>
                  <a:txBody>
                    <a:bodyPr/>
                    <a:lstStyle/>
                    <a:p>
                      <a:r>
                        <a:rPr lang="en-GB" sz="1400" dirty="0"/>
                        <a:t>As well as building </a:t>
                      </a:r>
                    </a:p>
                  </a:txBody>
                  <a:tcPr/>
                </a:tc>
                <a:tc>
                  <a:txBody>
                    <a:bodyPr/>
                    <a:lstStyle/>
                    <a:p>
                      <a:endParaRPr lang="en-GB" sz="1400"/>
                    </a:p>
                  </a:txBody>
                  <a:tcPr/>
                </a:tc>
                <a:extLst>
                  <a:ext uri="{0D108BD9-81ED-4DB2-BD59-A6C34878D82A}">
                    <a16:rowId xmlns:a16="http://schemas.microsoft.com/office/drawing/2014/main" val="10004"/>
                  </a:ext>
                </a:extLst>
              </a:tr>
              <a:tr h="370840">
                <a:tc>
                  <a:txBody>
                    <a:bodyPr/>
                    <a:lstStyle/>
                    <a:p>
                      <a:r>
                        <a:rPr lang="en-GB" sz="1400" dirty="0"/>
                        <a:t>So that the city</a:t>
                      </a:r>
                      <a:r>
                        <a:rPr lang="en-GB" sz="1400" baseline="0" dirty="0"/>
                        <a:t> is more eco</a:t>
                      </a:r>
                      <a:endParaRPr lang="en-GB" sz="1400" dirty="0"/>
                    </a:p>
                  </a:txBody>
                  <a:tcPr/>
                </a:tc>
                <a:tc>
                  <a:txBody>
                    <a:bodyPr/>
                    <a:lstStyle/>
                    <a:p>
                      <a:endParaRPr lang="en-GB" sz="1400"/>
                    </a:p>
                  </a:txBody>
                  <a:tcPr/>
                </a:tc>
                <a:extLst>
                  <a:ext uri="{0D108BD9-81ED-4DB2-BD59-A6C34878D82A}">
                    <a16:rowId xmlns:a16="http://schemas.microsoft.com/office/drawing/2014/main" val="10005"/>
                  </a:ext>
                </a:extLst>
              </a:tr>
              <a:tr h="370840">
                <a:tc>
                  <a:txBody>
                    <a:bodyPr/>
                    <a:lstStyle/>
                    <a:p>
                      <a:r>
                        <a:rPr lang="en-GB" sz="1400" dirty="0"/>
                        <a:t>I would also like to have</a:t>
                      </a:r>
                    </a:p>
                  </a:txBody>
                  <a:tcPr/>
                </a:tc>
                <a:tc>
                  <a:txBody>
                    <a:bodyPr/>
                    <a:lstStyle/>
                    <a:p>
                      <a:endParaRPr lang="en-GB" sz="1400"/>
                    </a:p>
                  </a:txBody>
                  <a:tcPr/>
                </a:tc>
                <a:extLst>
                  <a:ext uri="{0D108BD9-81ED-4DB2-BD59-A6C34878D82A}">
                    <a16:rowId xmlns:a16="http://schemas.microsoft.com/office/drawing/2014/main" val="10006"/>
                  </a:ext>
                </a:extLst>
              </a:tr>
              <a:tr h="370840">
                <a:tc>
                  <a:txBody>
                    <a:bodyPr/>
                    <a:lstStyle/>
                    <a:p>
                      <a:r>
                        <a:rPr lang="en-GB" sz="1400" dirty="0"/>
                        <a:t>Having done all that</a:t>
                      </a:r>
                    </a:p>
                  </a:txBody>
                  <a:tcPr/>
                </a:tc>
                <a:tc>
                  <a:txBody>
                    <a:bodyPr/>
                    <a:lstStyle/>
                    <a:p>
                      <a:endParaRPr lang="en-GB" sz="1400" dirty="0"/>
                    </a:p>
                  </a:txBody>
                  <a:tcPr/>
                </a:tc>
                <a:extLst>
                  <a:ext uri="{0D108BD9-81ED-4DB2-BD59-A6C34878D82A}">
                    <a16:rowId xmlns:a16="http://schemas.microsoft.com/office/drawing/2014/main" val="10007"/>
                  </a:ext>
                </a:extLst>
              </a:tr>
            </a:tbl>
          </a:graphicData>
        </a:graphic>
      </p:graphicFrame>
      <p:sp>
        <p:nvSpPr>
          <p:cNvPr id="4" name="Rectangle 3"/>
          <p:cNvSpPr/>
          <p:nvPr/>
        </p:nvSpPr>
        <p:spPr>
          <a:xfrm>
            <a:off x="161364" y="3307976"/>
            <a:ext cx="2837329" cy="32273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400" b="1" u="sng" dirty="0"/>
              <a:t>Find the following in French</a:t>
            </a:r>
          </a:p>
        </p:txBody>
      </p:sp>
      <p:sp>
        <p:nvSpPr>
          <p:cNvPr id="5" name="Rectangle 4"/>
          <p:cNvSpPr/>
          <p:nvPr/>
        </p:nvSpPr>
        <p:spPr>
          <a:xfrm>
            <a:off x="6468035" y="107577"/>
            <a:ext cx="5338483" cy="537882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GB" sz="1600" b="1" u="sng" dirty="0" err="1"/>
              <a:t>Choisissez</a:t>
            </a:r>
            <a:r>
              <a:rPr lang="en-GB" sz="1600" b="1" u="sng" dirty="0"/>
              <a:t> la bonne </a:t>
            </a:r>
            <a:r>
              <a:rPr lang="en-GB" sz="1600" b="1" u="sng" dirty="0" err="1"/>
              <a:t>réponse</a:t>
            </a:r>
            <a:endParaRPr lang="en-GB" sz="1600" b="1" u="sng" dirty="0"/>
          </a:p>
          <a:p>
            <a:endParaRPr lang="en-GB" sz="1600" dirty="0"/>
          </a:p>
          <a:p>
            <a:r>
              <a:rPr lang="en-GB" sz="1600" b="1" dirty="0"/>
              <a:t>1, Il </a:t>
            </a:r>
            <a:r>
              <a:rPr lang="en-GB" sz="1600" b="1" dirty="0" err="1"/>
              <a:t>faut</a:t>
            </a:r>
            <a:r>
              <a:rPr lang="en-GB" sz="1600" b="1" dirty="0"/>
              <a:t> installer plus de</a:t>
            </a:r>
          </a:p>
          <a:p>
            <a:r>
              <a:rPr lang="en-GB" sz="1600" dirty="0"/>
              <a:t>A. </a:t>
            </a:r>
            <a:r>
              <a:rPr lang="en-GB" sz="1600" dirty="0" err="1"/>
              <a:t>Parc</a:t>
            </a:r>
            <a:r>
              <a:rPr lang="en-GB" sz="1600" dirty="0"/>
              <a:t> </a:t>
            </a:r>
            <a:r>
              <a:rPr lang="en-GB" sz="1600" dirty="0" err="1"/>
              <a:t>d’attraction</a:t>
            </a:r>
            <a:r>
              <a:rPr lang="en-GB" sz="1600" dirty="0"/>
              <a:t>	 B. </a:t>
            </a:r>
            <a:r>
              <a:rPr lang="en-GB" sz="1600" dirty="0" err="1"/>
              <a:t>parcs</a:t>
            </a:r>
            <a:r>
              <a:rPr lang="en-GB" sz="1600" dirty="0"/>
              <a:t>		 C. tramways  </a:t>
            </a:r>
          </a:p>
          <a:p>
            <a:r>
              <a:rPr lang="en-GB" sz="1600" dirty="0"/>
              <a:t>D. </a:t>
            </a:r>
            <a:r>
              <a:rPr lang="en-GB" sz="1600" dirty="0" err="1"/>
              <a:t>salles</a:t>
            </a:r>
            <a:r>
              <a:rPr lang="en-GB" sz="1600" dirty="0"/>
              <a:t> de </a:t>
            </a:r>
            <a:r>
              <a:rPr lang="en-GB" sz="1600" dirty="0" err="1"/>
              <a:t>jeux</a:t>
            </a:r>
            <a:endParaRPr lang="en-GB" sz="1600" dirty="0"/>
          </a:p>
          <a:p>
            <a:endParaRPr lang="en-GB" sz="1600" dirty="0"/>
          </a:p>
          <a:p>
            <a:r>
              <a:rPr lang="en-GB" sz="1600" b="1" dirty="0"/>
              <a:t>2, Il </a:t>
            </a:r>
            <a:r>
              <a:rPr lang="en-GB" sz="1600" b="1" dirty="0" err="1"/>
              <a:t>faut</a:t>
            </a:r>
            <a:r>
              <a:rPr lang="en-GB" sz="1600" b="1" dirty="0"/>
              <a:t> de </a:t>
            </a:r>
            <a:r>
              <a:rPr lang="en-GB" sz="1600" b="1" dirty="0" err="1"/>
              <a:t>l’argent</a:t>
            </a:r>
            <a:r>
              <a:rPr lang="en-GB" sz="1600" b="1" dirty="0"/>
              <a:t> pour</a:t>
            </a:r>
          </a:p>
          <a:p>
            <a:r>
              <a:rPr lang="en-GB" sz="1600" dirty="0"/>
              <a:t>A. Les </a:t>
            </a:r>
            <a:r>
              <a:rPr lang="en-GB" sz="1600" dirty="0" err="1"/>
              <a:t>magasins</a:t>
            </a:r>
            <a:r>
              <a:rPr lang="en-GB" sz="1600" dirty="0"/>
              <a:t>		B. les transports	 </a:t>
            </a:r>
          </a:p>
          <a:p>
            <a:r>
              <a:rPr lang="en-GB" sz="1600" dirty="0"/>
              <a:t>C. les divertissements		D. les </a:t>
            </a:r>
            <a:r>
              <a:rPr lang="en-GB" sz="1600" dirty="0" err="1"/>
              <a:t>jeunes</a:t>
            </a:r>
            <a:endParaRPr lang="en-GB" sz="1600" dirty="0"/>
          </a:p>
          <a:p>
            <a:endParaRPr lang="en-GB" sz="1600" dirty="0"/>
          </a:p>
          <a:p>
            <a:r>
              <a:rPr lang="en-GB" sz="1600" b="1" dirty="0"/>
              <a:t>3, Avec la </a:t>
            </a:r>
            <a:r>
              <a:rPr lang="en-GB" sz="1600" b="1" dirty="0" err="1"/>
              <a:t>gare</a:t>
            </a:r>
            <a:r>
              <a:rPr lang="en-GB" sz="1600" b="1" dirty="0"/>
              <a:t>, on </a:t>
            </a:r>
            <a:r>
              <a:rPr lang="en-GB" sz="1600" b="1" dirty="0" err="1"/>
              <a:t>pourra</a:t>
            </a:r>
            <a:endParaRPr lang="en-GB" sz="1600" b="1" dirty="0"/>
          </a:p>
          <a:p>
            <a:r>
              <a:rPr lang="en-GB" sz="1600" dirty="0"/>
              <a:t>A. </a:t>
            </a:r>
            <a:r>
              <a:rPr lang="en-GB" sz="1600" dirty="0" err="1"/>
              <a:t>Aller</a:t>
            </a:r>
            <a:r>
              <a:rPr lang="en-GB" sz="1600" dirty="0"/>
              <a:t> aux </a:t>
            </a:r>
            <a:r>
              <a:rPr lang="en-GB" sz="1600" dirty="0" err="1"/>
              <a:t>grandes</a:t>
            </a:r>
            <a:r>
              <a:rPr lang="en-GB" sz="1600" dirty="0"/>
              <a:t> </a:t>
            </a:r>
            <a:r>
              <a:rPr lang="en-GB" sz="1600" dirty="0" err="1"/>
              <a:t>villes</a:t>
            </a:r>
            <a:r>
              <a:rPr lang="en-GB" sz="1600" dirty="0"/>
              <a:t>	B. </a:t>
            </a:r>
            <a:r>
              <a:rPr lang="en-GB" sz="1600" dirty="0" err="1"/>
              <a:t>aller</a:t>
            </a:r>
            <a:r>
              <a:rPr lang="en-GB" sz="1600" dirty="0"/>
              <a:t> aux pays </a:t>
            </a:r>
            <a:r>
              <a:rPr lang="en-GB" sz="1600" dirty="0" err="1"/>
              <a:t>chauds</a:t>
            </a:r>
            <a:endParaRPr lang="en-GB" sz="1600" dirty="0"/>
          </a:p>
          <a:p>
            <a:r>
              <a:rPr lang="en-GB" sz="1600" dirty="0"/>
              <a:t>C. Se </a:t>
            </a:r>
            <a:r>
              <a:rPr lang="en-GB" sz="1600" dirty="0" err="1"/>
              <a:t>divertir</a:t>
            </a:r>
            <a:r>
              <a:rPr lang="en-GB" sz="1600" dirty="0"/>
              <a:t>		D. </a:t>
            </a:r>
            <a:r>
              <a:rPr lang="en-GB" sz="1600" dirty="0" err="1"/>
              <a:t>éviter</a:t>
            </a:r>
            <a:r>
              <a:rPr lang="en-GB" sz="1600" dirty="0"/>
              <a:t> les </a:t>
            </a:r>
            <a:r>
              <a:rPr lang="en-GB" sz="1600" dirty="0" err="1"/>
              <a:t>problèmes</a:t>
            </a:r>
            <a:r>
              <a:rPr lang="en-GB" sz="1600" dirty="0"/>
              <a:t> </a:t>
            </a:r>
          </a:p>
          <a:p>
            <a:endParaRPr lang="en-GB" sz="1600" dirty="0"/>
          </a:p>
          <a:p>
            <a:r>
              <a:rPr lang="en-GB" sz="1600" b="1" dirty="0"/>
              <a:t>4, La </a:t>
            </a:r>
            <a:r>
              <a:rPr lang="en-GB" sz="1600" b="1" dirty="0" err="1"/>
              <a:t>ville</a:t>
            </a:r>
            <a:r>
              <a:rPr lang="en-GB" sz="1600" b="1" dirty="0"/>
              <a:t> </a:t>
            </a:r>
            <a:r>
              <a:rPr lang="en-GB" sz="1600" b="1" dirty="0" err="1"/>
              <a:t>devrait</a:t>
            </a:r>
            <a:r>
              <a:rPr lang="en-GB" sz="1600" b="1" dirty="0"/>
              <a:t> </a:t>
            </a:r>
            <a:r>
              <a:rPr lang="en-GB" sz="1600" b="1" dirty="0" err="1"/>
              <a:t>être</a:t>
            </a:r>
            <a:r>
              <a:rPr lang="en-GB" sz="1600" b="1" dirty="0"/>
              <a:t> </a:t>
            </a:r>
          </a:p>
          <a:p>
            <a:r>
              <a:rPr lang="en-GB" sz="1600" dirty="0"/>
              <a:t>A. </a:t>
            </a:r>
            <a:r>
              <a:rPr lang="en-GB" sz="1600" dirty="0" err="1"/>
              <a:t>Moins</a:t>
            </a:r>
            <a:r>
              <a:rPr lang="en-GB" sz="1600" dirty="0"/>
              <a:t> </a:t>
            </a:r>
            <a:r>
              <a:rPr lang="en-GB" sz="1600" dirty="0" err="1"/>
              <a:t>animée</a:t>
            </a:r>
            <a:r>
              <a:rPr lang="en-GB" sz="1600" dirty="0"/>
              <a:t>	B. plus </a:t>
            </a:r>
            <a:r>
              <a:rPr lang="en-GB" sz="1600" dirty="0" err="1"/>
              <a:t>accueillante</a:t>
            </a:r>
            <a:r>
              <a:rPr lang="en-GB" sz="1600" dirty="0"/>
              <a:t> 	C. plus </a:t>
            </a:r>
            <a:r>
              <a:rPr lang="en-GB" sz="1600" dirty="0" err="1"/>
              <a:t>verte</a:t>
            </a:r>
            <a:r>
              <a:rPr lang="en-GB" sz="1600" dirty="0"/>
              <a:t>  </a:t>
            </a:r>
          </a:p>
          <a:p>
            <a:r>
              <a:rPr lang="en-GB" sz="1600" dirty="0"/>
              <a:t>D. Plus </a:t>
            </a:r>
            <a:r>
              <a:rPr lang="en-GB" sz="1600" dirty="0" err="1"/>
              <a:t>ouverte</a:t>
            </a:r>
            <a:endParaRPr lang="en-GB" sz="1600" dirty="0"/>
          </a:p>
          <a:p>
            <a:endParaRPr lang="en-GB" sz="1600" dirty="0"/>
          </a:p>
          <a:p>
            <a:r>
              <a:rPr lang="en-GB" sz="1600" b="1" dirty="0"/>
              <a:t>5, Après  </a:t>
            </a:r>
            <a:r>
              <a:rPr lang="en-GB" sz="1600" b="1" dirty="0" err="1"/>
              <a:t>l’avoir</a:t>
            </a:r>
            <a:r>
              <a:rPr lang="en-GB" sz="1600" b="1" dirty="0"/>
              <a:t> change la </a:t>
            </a:r>
            <a:r>
              <a:rPr lang="en-GB" sz="1600" b="1" dirty="0" err="1"/>
              <a:t>région</a:t>
            </a:r>
            <a:r>
              <a:rPr lang="en-GB" sz="1600" b="1" dirty="0"/>
              <a:t> sera </a:t>
            </a:r>
          </a:p>
          <a:p>
            <a:r>
              <a:rPr lang="en-GB" sz="1600" dirty="0"/>
              <a:t>A. </a:t>
            </a:r>
            <a:r>
              <a:rPr lang="en-GB" sz="1600" dirty="0" err="1"/>
              <a:t>Parfaite</a:t>
            </a:r>
            <a:r>
              <a:rPr lang="en-GB" sz="1600" dirty="0"/>
              <a:t>		B. </a:t>
            </a:r>
            <a:r>
              <a:rPr lang="en-GB" sz="1600" dirty="0" err="1"/>
              <a:t>meilleure</a:t>
            </a:r>
            <a:r>
              <a:rPr lang="en-GB" sz="1600" dirty="0"/>
              <a:t>	C. sans </a:t>
            </a:r>
            <a:r>
              <a:rPr lang="en-GB" sz="1600" dirty="0" err="1"/>
              <a:t>soucis</a:t>
            </a:r>
            <a:r>
              <a:rPr lang="en-GB" sz="1600" dirty="0"/>
              <a:t> </a:t>
            </a:r>
          </a:p>
          <a:p>
            <a:r>
              <a:rPr lang="en-GB" sz="1600" dirty="0"/>
              <a:t>D. Pire </a:t>
            </a:r>
          </a:p>
        </p:txBody>
      </p:sp>
    </p:spTree>
    <p:extLst>
      <p:ext uri="{BB962C8B-B14F-4D97-AF65-F5344CB8AC3E}">
        <p14:creationId xmlns:p14="http://schemas.microsoft.com/office/powerpoint/2010/main" val="33133544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8257" y="188258"/>
            <a:ext cx="2837329" cy="32273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400" b="1" u="sng" dirty="0"/>
              <a:t>Key verbs practice – try with recall </a:t>
            </a:r>
          </a:p>
        </p:txBody>
      </p:sp>
      <p:graphicFrame>
        <p:nvGraphicFramePr>
          <p:cNvPr id="3" name="Table 2"/>
          <p:cNvGraphicFramePr>
            <a:graphicFrameLocks noGrp="1"/>
          </p:cNvGraphicFramePr>
          <p:nvPr/>
        </p:nvGraphicFramePr>
        <p:xfrm>
          <a:off x="188257" y="612090"/>
          <a:ext cx="3750236" cy="3048000"/>
        </p:xfrm>
        <a:graphic>
          <a:graphicData uri="http://schemas.openxmlformats.org/drawingml/2006/table">
            <a:tbl>
              <a:tblPr firstRow="1" bandRow="1">
                <a:tableStyleId>{5940675A-B579-460E-94D1-54222C63F5DA}</a:tableStyleId>
              </a:tblPr>
              <a:tblGrid>
                <a:gridCol w="1875118">
                  <a:extLst>
                    <a:ext uri="{9D8B030D-6E8A-4147-A177-3AD203B41FA5}">
                      <a16:colId xmlns:a16="http://schemas.microsoft.com/office/drawing/2014/main" val="20000"/>
                    </a:ext>
                  </a:extLst>
                </a:gridCol>
                <a:gridCol w="1875118">
                  <a:extLst>
                    <a:ext uri="{9D8B030D-6E8A-4147-A177-3AD203B41FA5}">
                      <a16:colId xmlns:a16="http://schemas.microsoft.com/office/drawing/2014/main" val="20001"/>
                    </a:ext>
                  </a:extLst>
                </a:gridCol>
              </a:tblGrid>
              <a:tr h="258831">
                <a:tc>
                  <a:txBody>
                    <a:bodyPr/>
                    <a:lstStyle/>
                    <a:p>
                      <a:r>
                        <a:rPr lang="en-GB" sz="1400" dirty="0"/>
                        <a:t>I would like</a:t>
                      </a:r>
                    </a:p>
                  </a:txBody>
                  <a:tcPr/>
                </a:tc>
                <a:tc>
                  <a:txBody>
                    <a:bodyPr/>
                    <a:lstStyle/>
                    <a:p>
                      <a:endParaRPr lang="en-GB" sz="1400"/>
                    </a:p>
                  </a:txBody>
                  <a:tcPr/>
                </a:tc>
                <a:extLst>
                  <a:ext uri="{0D108BD9-81ED-4DB2-BD59-A6C34878D82A}">
                    <a16:rowId xmlns:a16="http://schemas.microsoft.com/office/drawing/2014/main" val="10000"/>
                  </a:ext>
                </a:extLst>
              </a:tr>
              <a:tr h="258831">
                <a:tc>
                  <a:txBody>
                    <a:bodyPr/>
                    <a:lstStyle/>
                    <a:p>
                      <a:r>
                        <a:rPr lang="en-GB" sz="1400" dirty="0"/>
                        <a:t>I would recommend</a:t>
                      </a:r>
                    </a:p>
                  </a:txBody>
                  <a:tcPr/>
                </a:tc>
                <a:tc>
                  <a:txBody>
                    <a:bodyPr/>
                    <a:lstStyle/>
                    <a:p>
                      <a:endParaRPr lang="en-GB" sz="1400"/>
                    </a:p>
                  </a:txBody>
                  <a:tcPr/>
                </a:tc>
                <a:extLst>
                  <a:ext uri="{0D108BD9-81ED-4DB2-BD59-A6C34878D82A}">
                    <a16:rowId xmlns:a16="http://schemas.microsoft.com/office/drawing/2014/main" val="10001"/>
                  </a:ext>
                </a:extLst>
              </a:tr>
              <a:tr h="258831">
                <a:tc>
                  <a:txBody>
                    <a:bodyPr/>
                    <a:lstStyle/>
                    <a:p>
                      <a:r>
                        <a:rPr lang="en-GB" sz="1400" dirty="0"/>
                        <a:t>I would like to improve</a:t>
                      </a:r>
                    </a:p>
                  </a:txBody>
                  <a:tcPr/>
                </a:tc>
                <a:tc>
                  <a:txBody>
                    <a:bodyPr/>
                    <a:lstStyle/>
                    <a:p>
                      <a:endParaRPr lang="en-GB" sz="1400"/>
                    </a:p>
                  </a:txBody>
                  <a:tcPr/>
                </a:tc>
                <a:extLst>
                  <a:ext uri="{0D108BD9-81ED-4DB2-BD59-A6C34878D82A}">
                    <a16:rowId xmlns:a16="http://schemas.microsoft.com/office/drawing/2014/main" val="10002"/>
                  </a:ext>
                </a:extLst>
              </a:tr>
              <a:tr h="258831">
                <a:tc>
                  <a:txBody>
                    <a:bodyPr/>
                    <a:lstStyle/>
                    <a:p>
                      <a:r>
                        <a:rPr lang="en-GB" sz="1400" dirty="0"/>
                        <a:t>I intend</a:t>
                      </a:r>
                      <a:r>
                        <a:rPr lang="en-GB" sz="1400" baseline="0" dirty="0"/>
                        <a:t> to</a:t>
                      </a:r>
                      <a:endParaRPr lang="en-GB" sz="1400" dirty="0"/>
                    </a:p>
                  </a:txBody>
                  <a:tcPr/>
                </a:tc>
                <a:tc>
                  <a:txBody>
                    <a:bodyPr/>
                    <a:lstStyle/>
                    <a:p>
                      <a:endParaRPr lang="en-GB" sz="1400"/>
                    </a:p>
                  </a:txBody>
                  <a:tcPr/>
                </a:tc>
                <a:extLst>
                  <a:ext uri="{0D108BD9-81ED-4DB2-BD59-A6C34878D82A}">
                    <a16:rowId xmlns:a16="http://schemas.microsoft.com/office/drawing/2014/main" val="10003"/>
                  </a:ext>
                </a:extLst>
              </a:tr>
              <a:tr h="258831">
                <a:tc>
                  <a:txBody>
                    <a:bodyPr/>
                    <a:lstStyle/>
                    <a:p>
                      <a:r>
                        <a:rPr lang="en-GB" sz="1400" dirty="0"/>
                        <a:t>I would change</a:t>
                      </a:r>
                    </a:p>
                  </a:txBody>
                  <a:tcPr/>
                </a:tc>
                <a:tc>
                  <a:txBody>
                    <a:bodyPr/>
                    <a:lstStyle/>
                    <a:p>
                      <a:endParaRPr lang="en-GB" sz="1400" dirty="0"/>
                    </a:p>
                  </a:txBody>
                  <a:tcPr/>
                </a:tc>
                <a:extLst>
                  <a:ext uri="{0D108BD9-81ED-4DB2-BD59-A6C34878D82A}">
                    <a16:rowId xmlns:a16="http://schemas.microsoft.com/office/drawing/2014/main" val="10004"/>
                  </a:ext>
                </a:extLst>
              </a:tr>
              <a:tr h="258831">
                <a:tc>
                  <a:txBody>
                    <a:bodyPr/>
                    <a:lstStyle/>
                    <a:p>
                      <a:r>
                        <a:rPr lang="en-GB" sz="1400" dirty="0"/>
                        <a:t>I</a:t>
                      </a:r>
                      <a:r>
                        <a:rPr lang="en-GB" sz="1400" baseline="0" dirty="0"/>
                        <a:t> wouldn’t change </a:t>
                      </a:r>
                      <a:endParaRPr lang="en-GB" sz="1400" dirty="0"/>
                    </a:p>
                  </a:txBody>
                  <a:tcPr/>
                </a:tc>
                <a:tc>
                  <a:txBody>
                    <a:bodyPr/>
                    <a:lstStyle/>
                    <a:p>
                      <a:endParaRPr lang="en-GB" sz="1400"/>
                    </a:p>
                  </a:txBody>
                  <a:tcPr/>
                </a:tc>
                <a:extLst>
                  <a:ext uri="{0D108BD9-81ED-4DB2-BD59-A6C34878D82A}">
                    <a16:rowId xmlns:a16="http://schemas.microsoft.com/office/drawing/2014/main" val="10005"/>
                  </a:ext>
                </a:extLst>
              </a:tr>
              <a:tr h="258831">
                <a:tc>
                  <a:txBody>
                    <a:bodyPr/>
                    <a:lstStyle/>
                    <a:p>
                      <a:r>
                        <a:rPr lang="en-GB" sz="1400" dirty="0"/>
                        <a:t>We’d be</a:t>
                      </a:r>
                      <a:r>
                        <a:rPr lang="en-GB" sz="1400" baseline="0" dirty="0"/>
                        <a:t> able to</a:t>
                      </a:r>
                      <a:endParaRPr lang="en-GB" sz="1400" dirty="0"/>
                    </a:p>
                  </a:txBody>
                  <a:tcPr/>
                </a:tc>
                <a:tc>
                  <a:txBody>
                    <a:bodyPr/>
                    <a:lstStyle/>
                    <a:p>
                      <a:endParaRPr lang="en-GB" sz="1400"/>
                    </a:p>
                  </a:txBody>
                  <a:tcPr/>
                </a:tc>
                <a:extLst>
                  <a:ext uri="{0D108BD9-81ED-4DB2-BD59-A6C34878D82A}">
                    <a16:rowId xmlns:a16="http://schemas.microsoft.com/office/drawing/2014/main" val="10006"/>
                  </a:ext>
                </a:extLst>
              </a:tr>
              <a:tr h="258831">
                <a:tc>
                  <a:txBody>
                    <a:bodyPr/>
                    <a:lstStyle/>
                    <a:p>
                      <a:r>
                        <a:rPr lang="en-GB" sz="1400" dirty="0"/>
                        <a:t>I hope to </a:t>
                      </a:r>
                    </a:p>
                  </a:txBody>
                  <a:tcPr/>
                </a:tc>
                <a:tc>
                  <a:txBody>
                    <a:bodyPr/>
                    <a:lstStyle/>
                    <a:p>
                      <a:endParaRPr lang="en-GB" sz="1400"/>
                    </a:p>
                  </a:txBody>
                  <a:tcPr/>
                </a:tc>
                <a:extLst>
                  <a:ext uri="{0D108BD9-81ED-4DB2-BD59-A6C34878D82A}">
                    <a16:rowId xmlns:a16="http://schemas.microsoft.com/office/drawing/2014/main" val="10007"/>
                  </a:ext>
                </a:extLst>
              </a:tr>
              <a:tr h="258831">
                <a:tc>
                  <a:txBody>
                    <a:bodyPr/>
                    <a:lstStyle/>
                    <a:p>
                      <a:r>
                        <a:rPr lang="en-GB" sz="1400" dirty="0"/>
                        <a:t>It would be </a:t>
                      </a:r>
                    </a:p>
                  </a:txBody>
                  <a:tcPr/>
                </a:tc>
                <a:tc>
                  <a:txBody>
                    <a:bodyPr/>
                    <a:lstStyle/>
                    <a:p>
                      <a:endParaRPr lang="en-GB" sz="1400"/>
                    </a:p>
                  </a:txBody>
                  <a:tcPr/>
                </a:tc>
                <a:extLst>
                  <a:ext uri="{0D108BD9-81ED-4DB2-BD59-A6C34878D82A}">
                    <a16:rowId xmlns:a16="http://schemas.microsoft.com/office/drawing/2014/main" val="10008"/>
                  </a:ext>
                </a:extLst>
              </a:tr>
              <a:tr h="258831">
                <a:tc>
                  <a:txBody>
                    <a:bodyPr/>
                    <a:lstStyle/>
                    <a:p>
                      <a:r>
                        <a:rPr lang="en-GB" sz="1400" dirty="0"/>
                        <a:t>There would be</a:t>
                      </a:r>
                    </a:p>
                  </a:txBody>
                  <a:tcPr/>
                </a:tc>
                <a:tc>
                  <a:txBody>
                    <a:bodyPr/>
                    <a:lstStyle/>
                    <a:p>
                      <a:endParaRPr lang="en-GB" sz="1400" dirty="0"/>
                    </a:p>
                  </a:txBody>
                  <a:tcPr/>
                </a:tc>
                <a:extLst>
                  <a:ext uri="{0D108BD9-81ED-4DB2-BD59-A6C34878D82A}">
                    <a16:rowId xmlns:a16="http://schemas.microsoft.com/office/drawing/2014/main" val="10009"/>
                  </a:ext>
                </a:extLst>
              </a:tr>
            </a:tbl>
          </a:graphicData>
        </a:graphic>
      </p:graphicFrame>
      <p:graphicFrame>
        <p:nvGraphicFramePr>
          <p:cNvPr id="4" name="Table 3"/>
          <p:cNvGraphicFramePr>
            <a:graphicFrameLocks noGrp="1"/>
          </p:cNvGraphicFramePr>
          <p:nvPr/>
        </p:nvGraphicFramePr>
        <p:xfrm>
          <a:off x="4734858" y="612090"/>
          <a:ext cx="6520330" cy="5460303"/>
        </p:xfrm>
        <a:graphic>
          <a:graphicData uri="http://schemas.openxmlformats.org/drawingml/2006/table">
            <a:tbl>
              <a:tblPr firstRow="1" bandRow="1">
                <a:tableStyleId>{5940675A-B579-460E-94D1-54222C63F5DA}</a:tableStyleId>
              </a:tblPr>
              <a:tblGrid>
                <a:gridCol w="6520330">
                  <a:extLst>
                    <a:ext uri="{9D8B030D-6E8A-4147-A177-3AD203B41FA5}">
                      <a16:colId xmlns:a16="http://schemas.microsoft.com/office/drawing/2014/main" val="20000"/>
                    </a:ext>
                  </a:extLst>
                </a:gridCol>
              </a:tblGrid>
              <a:tr h="370840">
                <a:tc>
                  <a:txBody>
                    <a:bodyPr/>
                    <a:lstStyle/>
                    <a:p>
                      <a:r>
                        <a:rPr lang="en-GB" sz="1400" dirty="0"/>
                        <a:t>I would recommend improving</a:t>
                      </a:r>
                      <a:r>
                        <a:rPr lang="en-GB" sz="1400" baseline="0" dirty="0"/>
                        <a:t> the transport in my region</a:t>
                      </a:r>
                      <a:endParaRPr lang="en-GB" sz="1400" dirty="0"/>
                    </a:p>
                  </a:txBody>
                  <a:tcPr/>
                </a:tc>
                <a:extLst>
                  <a:ext uri="{0D108BD9-81ED-4DB2-BD59-A6C34878D82A}">
                    <a16:rowId xmlns:a16="http://schemas.microsoft.com/office/drawing/2014/main" val="10000"/>
                  </a:ext>
                </a:extLst>
              </a:tr>
              <a:tr h="370840">
                <a:tc>
                  <a:txBody>
                    <a:bodyPr/>
                    <a:lstStyle/>
                    <a:p>
                      <a:endParaRPr lang="en-GB" sz="1400" dirty="0"/>
                    </a:p>
                    <a:p>
                      <a:endParaRPr lang="en-GB" sz="1400" dirty="0"/>
                    </a:p>
                  </a:txBody>
                  <a:tcPr/>
                </a:tc>
                <a:extLst>
                  <a:ext uri="{0D108BD9-81ED-4DB2-BD59-A6C34878D82A}">
                    <a16:rowId xmlns:a16="http://schemas.microsoft.com/office/drawing/2014/main" val="10001"/>
                  </a:ext>
                </a:extLst>
              </a:tr>
              <a:tr h="370840">
                <a:tc>
                  <a:txBody>
                    <a:bodyPr/>
                    <a:lstStyle/>
                    <a:p>
                      <a:r>
                        <a:rPr lang="en-GB" sz="1400" dirty="0"/>
                        <a:t>and I would also like to improve the</a:t>
                      </a:r>
                      <a:r>
                        <a:rPr lang="en-GB" sz="1400" baseline="0" dirty="0"/>
                        <a:t> distractions (les divertissements)</a:t>
                      </a:r>
                      <a:endParaRPr lang="en-GB" sz="1400" dirty="0"/>
                    </a:p>
                  </a:txBody>
                  <a:tcPr/>
                </a:tc>
                <a:extLst>
                  <a:ext uri="{0D108BD9-81ED-4DB2-BD59-A6C34878D82A}">
                    <a16:rowId xmlns:a16="http://schemas.microsoft.com/office/drawing/2014/main" val="10002"/>
                  </a:ext>
                </a:extLst>
              </a:tr>
              <a:tr h="370840">
                <a:tc>
                  <a:txBody>
                    <a:bodyPr/>
                    <a:lstStyle/>
                    <a:p>
                      <a:endParaRPr lang="en-GB" sz="1400" dirty="0"/>
                    </a:p>
                    <a:p>
                      <a:endParaRPr lang="en-GB" sz="1400" dirty="0"/>
                    </a:p>
                  </a:txBody>
                  <a:tcPr/>
                </a:tc>
                <a:extLst>
                  <a:ext uri="{0D108BD9-81ED-4DB2-BD59-A6C34878D82A}">
                    <a16:rowId xmlns:a16="http://schemas.microsoft.com/office/drawing/2014/main" val="10003"/>
                  </a:ext>
                </a:extLst>
              </a:tr>
              <a:tr h="370840">
                <a:tc>
                  <a:txBody>
                    <a:bodyPr/>
                    <a:lstStyle/>
                    <a:p>
                      <a:r>
                        <a:rPr lang="en-GB" sz="1400" dirty="0"/>
                        <a:t>I intend</a:t>
                      </a:r>
                      <a:r>
                        <a:rPr lang="en-GB" sz="1400" baseline="0" dirty="0"/>
                        <a:t> to add/create a new leisure centre, a stadium and an ice rink</a:t>
                      </a:r>
                      <a:endParaRPr lang="en-GB" sz="1400" dirty="0"/>
                    </a:p>
                  </a:txBody>
                  <a:tcPr/>
                </a:tc>
                <a:extLst>
                  <a:ext uri="{0D108BD9-81ED-4DB2-BD59-A6C34878D82A}">
                    <a16:rowId xmlns:a16="http://schemas.microsoft.com/office/drawing/2014/main" val="10004"/>
                  </a:ext>
                </a:extLst>
              </a:tr>
              <a:tr h="370840">
                <a:tc>
                  <a:txBody>
                    <a:bodyPr/>
                    <a:lstStyle/>
                    <a:p>
                      <a:endParaRPr lang="en-GB" sz="1400" dirty="0"/>
                    </a:p>
                    <a:p>
                      <a:endParaRPr lang="en-GB" sz="1400" dirty="0"/>
                    </a:p>
                  </a:txBody>
                  <a:tcPr/>
                </a:tc>
                <a:extLst>
                  <a:ext uri="{0D108BD9-81ED-4DB2-BD59-A6C34878D82A}">
                    <a16:rowId xmlns:a16="http://schemas.microsoft.com/office/drawing/2014/main" val="10005"/>
                  </a:ext>
                </a:extLst>
              </a:tr>
              <a:tr h="349823">
                <a:tc>
                  <a:txBody>
                    <a:bodyPr/>
                    <a:lstStyle/>
                    <a:p>
                      <a:r>
                        <a:rPr lang="en-GB" sz="1400" dirty="0"/>
                        <a:t>We’d be able to do</a:t>
                      </a:r>
                      <a:r>
                        <a:rPr lang="en-GB" sz="1400" baseline="0" dirty="0"/>
                        <a:t> a lot of sport, socialise and have fun</a:t>
                      </a:r>
                      <a:endParaRPr lang="en-GB" sz="1400" dirty="0"/>
                    </a:p>
                  </a:txBody>
                  <a:tcPr/>
                </a:tc>
                <a:extLst>
                  <a:ext uri="{0D108BD9-81ED-4DB2-BD59-A6C34878D82A}">
                    <a16:rowId xmlns:a16="http://schemas.microsoft.com/office/drawing/2014/main" val="10006"/>
                  </a:ext>
                </a:extLst>
              </a:tr>
              <a:tr h="370840">
                <a:tc>
                  <a:txBody>
                    <a:bodyPr/>
                    <a:lstStyle/>
                    <a:p>
                      <a:endParaRPr lang="en-GB" sz="1400" dirty="0"/>
                    </a:p>
                    <a:p>
                      <a:endParaRPr lang="en-GB" sz="1400" dirty="0"/>
                    </a:p>
                  </a:txBody>
                  <a:tcPr/>
                </a:tc>
                <a:extLst>
                  <a:ext uri="{0D108BD9-81ED-4DB2-BD59-A6C34878D82A}">
                    <a16:rowId xmlns:a16="http://schemas.microsoft.com/office/drawing/2014/main" val="10007"/>
                  </a:ext>
                </a:extLst>
              </a:tr>
              <a:tr h="370840">
                <a:tc>
                  <a:txBody>
                    <a:bodyPr/>
                    <a:lstStyle/>
                    <a:p>
                      <a:r>
                        <a:rPr lang="en-GB" sz="1400" dirty="0"/>
                        <a:t>The town would be more</a:t>
                      </a:r>
                      <a:r>
                        <a:rPr lang="en-GB" sz="1400" baseline="0" dirty="0"/>
                        <a:t> touristic, popular and it would be better for young people</a:t>
                      </a:r>
                      <a:endParaRPr lang="en-GB" sz="1400" dirty="0"/>
                    </a:p>
                  </a:txBody>
                  <a:tcPr/>
                </a:tc>
                <a:extLst>
                  <a:ext uri="{0D108BD9-81ED-4DB2-BD59-A6C34878D82A}">
                    <a16:rowId xmlns:a16="http://schemas.microsoft.com/office/drawing/2014/main" val="10008"/>
                  </a:ext>
                </a:extLst>
              </a:tr>
              <a:tr h="370840">
                <a:tc>
                  <a:txBody>
                    <a:bodyPr/>
                    <a:lstStyle/>
                    <a:p>
                      <a:endParaRPr lang="en-GB" sz="1400" dirty="0"/>
                    </a:p>
                    <a:p>
                      <a:endParaRPr lang="en-GB" sz="1400" dirty="0"/>
                    </a:p>
                  </a:txBody>
                  <a:tcPr/>
                </a:tc>
                <a:extLst>
                  <a:ext uri="{0D108BD9-81ED-4DB2-BD59-A6C34878D82A}">
                    <a16:rowId xmlns:a16="http://schemas.microsoft.com/office/drawing/2014/main" val="10009"/>
                  </a:ext>
                </a:extLst>
              </a:tr>
              <a:tr h="370840">
                <a:tc>
                  <a:txBody>
                    <a:bodyPr/>
                    <a:lstStyle/>
                    <a:p>
                      <a:r>
                        <a:rPr lang="en-GB" sz="1400" dirty="0"/>
                        <a:t>If not (</a:t>
                      </a:r>
                      <a:r>
                        <a:rPr lang="en-GB" sz="1400" dirty="0" err="1"/>
                        <a:t>sinon</a:t>
                      </a:r>
                      <a:r>
                        <a:rPr lang="en-GB" sz="1400" dirty="0"/>
                        <a:t>),</a:t>
                      </a:r>
                      <a:r>
                        <a:rPr lang="en-GB" sz="1400" baseline="0" dirty="0"/>
                        <a:t> I’d like to live in Paris in France because I love the French culture and cuisine – it’s incredible!</a:t>
                      </a:r>
                      <a:endParaRPr lang="en-GB" sz="1400" dirty="0"/>
                    </a:p>
                  </a:txBody>
                  <a:tcPr/>
                </a:tc>
                <a:extLst>
                  <a:ext uri="{0D108BD9-81ED-4DB2-BD59-A6C34878D82A}">
                    <a16:rowId xmlns:a16="http://schemas.microsoft.com/office/drawing/2014/main" val="10010"/>
                  </a:ext>
                </a:extLst>
              </a:tr>
              <a:tr h="370840">
                <a:tc>
                  <a:txBody>
                    <a:bodyPr/>
                    <a:lstStyle/>
                    <a:p>
                      <a:endParaRPr lang="en-GB" sz="1400" dirty="0"/>
                    </a:p>
                    <a:p>
                      <a:endParaRPr lang="en-GB" sz="1400" dirty="0"/>
                    </a:p>
                  </a:txBody>
                  <a:tcPr/>
                </a:tc>
                <a:extLst>
                  <a:ext uri="{0D108BD9-81ED-4DB2-BD59-A6C34878D82A}">
                    <a16:rowId xmlns:a16="http://schemas.microsoft.com/office/drawing/2014/main" val="10011"/>
                  </a:ext>
                </a:extLst>
              </a:tr>
            </a:tbl>
          </a:graphicData>
        </a:graphic>
      </p:graphicFrame>
      <p:sp>
        <p:nvSpPr>
          <p:cNvPr id="5" name="Rectangle 4"/>
          <p:cNvSpPr/>
          <p:nvPr/>
        </p:nvSpPr>
        <p:spPr>
          <a:xfrm>
            <a:off x="4734858" y="188258"/>
            <a:ext cx="2837329" cy="32273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400" b="1" u="sng" dirty="0"/>
              <a:t>Translate the following</a:t>
            </a:r>
          </a:p>
        </p:txBody>
      </p:sp>
    </p:spTree>
    <p:extLst>
      <p:ext uri="{BB962C8B-B14F-4D97-AF65-F5344CB8AC3E}">
        <p14:creationId xmlns:p14="http://schemas.microsoft.com/office/powerpoint/2010/main" val="35113522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9623" y="201705"/>
            <a:ext cx="5459506" cy="398032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fr-FR" dirty="0"/>
              <a:t>Dans ma ville, je ________ avoir plus de choses sportives. J’aimerais avoir un stade de foot et de rugby car ce sont mes ________ . On devrait aussi faire ________ un nouveau cinéma et un grand centre commercial pour que les jeunes puissent ___________ mieux.</a:t>
            </a:r>
            <a:endParaRPr lang="en-GB" dirty="0"/>
          </a:p>
          <a:p>
            <a:r>
              <a:rPr lang="fr-FR" dirty="0"/>
              <a:t>_________ aussi installer un tramway pour se déplacer plus facilement, et j’investirais dans un _________ pour améliorer les liens internationaux.</a:t>
            </a:r>
            <a:endParaRPr lang="en-GB" dirty="0"/>
          </a:p>
          <a:p>
            <a:r>
              <a:rPr lang="fr-FR" dirty="0"/>
              <a:t>La ville a aussi un taux de chômage élevé donc on devrait attirer plus de commerces pour ________ des emplois. En faisant cela, la ville sera plus prospère et les gens seront plus ________ et indépendants.</a:t>
            </a:r>
            <a:endParaRPr lang="en-GB" dirty="0"/>
          </a:p>
        </p:txBody>
      </p:sp>
      <p:sp>
        <p:nvSpPr>
          <p:cNvPr id="3" name="Rectangle 2"/>
          <p:cNvSpPr/>
          <p:nvPr/>
        </p:nvSpPr>
        <p:spPr>
          <a:xfrm>
            <a:off x="6190129" y="201707"/>
            <a:ext cx="5831542" cy="282388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fr-FR" sz="1600" dirty="0"/>
              <a:t>Si j’habitais en France, j’aimerais habiter à Paris car c’est la ville la plus culturelle dans l’Europe. Il y a beaucoup de musées d’art réputé (notamment le Louvre et le musée d’Orsay). J’aimerais aussi faire les magasins, me promener dans la ville et apprécier l’architecture aussi.</a:t>
            </a:r>
            <a:endParaRPr lang="en-GB" sz="1600" dirty="0"/>
          </a:p>
          <a:p>
            <a:r>
              <a:rPr lang="fr-FR" sz="1600" dirty="0"/>
              <a:t>On dit que c’est trop animé et il y aurait trop de monde, mais autant que je sache habiter à Paris m’aiderait avec mon français et me donnerait l’occasion d’apprendre sur la culture. On peut tout trouver et on peut assister aux matchs de foot et rugby, aux tournois de tennis et déguster la cuisine luxueuse aussi. Ce serait formidable !  </a:t>
            </a:r>
            <a:endParaRPr lang="en-GB" sz="1600" dirty="0"/>
          </a:p>
        </p:txBody>
      </p:sp>
      <p:sp>
        <p:nvSpPr>
          <p:cNvPr id="4" name="Rectangle 3"/>
          <p:cNvSpPr/>
          <p:nvPr/>
        </p:nvSpPr>
        <p:spPr>
          <a:xfrm>
            <a:off x="358587" y="4303060"/>
            <a:ext cx="5459506" cy="146572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GB" b="1" u="sng" dirty="0"/>
              <a:t>Complete the text using the following words</a:t>
            </a:r>
          </a:p>
          <a:p>
            <a:r>
              <a:rPr lang="en-GB" dirty="0" err="1"/>
              <a:t>construire</a:t>
            </a:r>
            <a:r>
              <a:rPr lang="en-GB" dirty="0"/>
              <a:t>	</a:t>
            </a:r>
            <a:r>
              <a:rPr lang="fr-FR" dirty="0"/>
              <a:t> s’amuser 	aéroport </a:t>
            </a:r>
            <a:endParaRPr lang="en-GB" dirty="0"/>
          </a:p>
          <a:p>
            <a:r>
              <a:rPr lang="fr-FR" dirty="0"/>
              <a:t>voudrais		 passions		contents </a:t>
            </a:r>
          </a:p>
          <a:p>
            <a:r>
              <a:rPr lang="fr-FR" dirty="0"/>
              <a:t>J’aimerais 	 créer </a:t>
            </a:r>
            <a:endParaRPr lang="en-GB" dirty="0"/>
          </a:p>
        </p:txBody>
      </p:sp>
      <p:sp>
        <p:nvSpPr>
          <p:cNvPr id="5" name="Rectangle 4"/>
          <p:cNvSpPr/>
          <p:nvPr/>
        </p:nvSpPr>
        <p:spPr>
          <a:xfrm>
            <a:off x="6190129" y="3025589"/>
            <a:ext cx="5459506" cy="3429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GB" sz="1400" b="1" u="sng" dirty="0"/>
              <a:t>Answer IN ENGLISH</a:t>
            </a:r>
          </a:p>
          <a:p>
            <a:r>
              <a:rPr lang="en-GB" sz="1400" dirty="0"/>
              <a:t>1, Why would they live in Paris? </a:t>
            </a:r>
            <a:r>
              <a:rPr lang="en-GB" sz="2000" dirty="0"/>
              <a:t>………………………………………………………………………………</a:t>
            </a:r>
          </a:p>
          <a:p>
            <a:r>
              <a:rPr lang="en-GB" sz="1400" dirty="0"/>
              <a:t>2, What is significant about the museums in Paris? </a:t>
            </a:r>
            <a:r>
              <a:rPr lang="en-GB" sz="2000" dirty="0"/>
              <a:t>………………………………………………………………………………</a:t>
            </a:r>
          </a:p>
          <a:p>
            <a:r>
              <a:rPr lang="en-GB" sz="1400" dirty="0"/>
              <a:t>3, What else would they appreciate? </a:t>
            </a:r>
            <a:r>
              <a:rPr lang="en-GB" sz="2000" dirty="0"/>
              <a:t>………………………………………………………………………………</a:t>
            </a:r>
          </a:p>
          <a:p>
            <a:r>
              <a:rPr lang="en-GB" sz="1400" dirty="0"/>
              <a:t>4, What do some people say is bad about Paris? </a:t>
            </a:r>
            <a:r>
              <a:rPr lang="en-GB" sz="2000" dirty="0"/>
              <a:t>………………………………………………………………………………</a:t>
            </a:r>
          </a:p>
          <a:p>
            <a:r>
              <a:rPr lang="en-GB" sz="1400" dirty="0"/>
              <a:t>5, What 2 things would they learn whilst there? </a:t>
            </a:r>
            <a:r>
              <a:rPr lang="en-GB" sz="2000" dirty="0"/>
              <a:t>………………………………………………………………………………</a:t>
            </a:r>
          </a:p>
          <a:p>
            <a:r>
              <a:rPr lang="en-GB" sz="1400" dirty="0"/>
              <a:t>6, How do they describe the food in Paris? </a:t>
            </a:r>
            <a:r>
              <a:rPr lang="en-GB" sz="2000" dirty="0"/>
              <a:t>………………………………………………………………………………</a:t>
            </a:r>
          </a:p>
        </p:txBody>
      </p:sp>
    </p:spTree>
    <p:extLst>
      <p:ext uri="{BB962C8B-B14F-4D97-AF65-F5344CB8AC3E}">
        <p14:creationId xmlns:p14="http://schemas.microsoft.com/office/powerpoint/2010/main" val="8571802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78070" y="349624"/>
            <a:ext cx="2770095" cy="287767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342900" indent="-342900">
              <a:buFont typeface="+mj-lt"/>
              <a:buAutoNum type="arabicPeriod"/>
            </a:pPr>
            <a:r>
              <a:rPr lang="en-GB" sz="1400" dirty="0"/>
              <a:t>La photo </a:t>
            </a:r>
            <a:r>
              <a:rPr lang="en-GB" sz="1400" dirty="0" err="1"/>
              <a:t>est</a:t>
            </a:r>
            <a:r>
              <a:rPr lang="en-GB" sz="1400" dirty="0"/>
              <a:t> </a:t>
            </a:r>
          </a:p>
          <a:p>
            <a:pPr marL="342900" indent="-342900">
              <a:buFont typeface="+mj-lt"/>
              <a:buAutoNum type="arabicPeriod"/>
            </a:pPr>
            <a:r>
              <a:rPr lang="en-GB" sz="1400" dirty="0" err="1"/>
              <a:t>Dans</a:t>
            </a:r>
            <a:r>
              <a:rPr lang="en-GB" sz="1400" dirty="0"/>
              <a:t> la photo, </a:t>
            </a:r>
            <a:r>
              <a:rPr lang="en-GB" sz="1400" dirty="0" err="1"/>
              <a:t>il</a:t>
            </a:r>
            <a:r>
              <a:rPr lang="en-GB" sz="1400" dirty="0"/>
              <a:t> y a </a:t>
            </a:r>
          </a:p>
          <a:p>
            <a:pPr marL="342900" indent="-342900">
              <a:buFont typeface="+mj-lt"/>
              <a:buAutoNum type="arabicPeriod"/>
            </a:pPr>
            <a:r>
              <a:rPr lang="en-GB" sz="1400" dirty="0"/>
              <a:t>On </a:t>
            </a:r>
            <a:r>
              <a:rPr lang="en-GB" sz="1400" dirty="0" err="1"/>
              <a:t>peut</a:t>
            </a:r>
            <a:r>
              <a:rPr lang="en-GB" sz="1400" dirty="0"/>
              <a:t> </a:t>
            </a:r>
            <a:r>
              <a:rPr lang="en-GB" sz="1400" dirty="0" err="1"/>
              <a:t>aussi</a:t>
            </a:r>
            <a:r>
              <a:rPr lang="en-GB" sz="1400" dirty="0"/>
              <a:t> </a:t>
            </a:r>
            <a:r>
              <a:rPr lang="en-GB" sz="1400" dirty="0" err="1"/>
              <a:t>voir</a:t>
            </a:r>
            <a:endParaRPr lang="en-GB" sz="1400" dirty="0"/>
          </a:p>
          <a:p>
            <a:pPr marL="342900" indent="-342900">
              <a:buFont typeface="+mj-lt"/>
              <a:buAutoNum type="arabicPeriod"/>
            </a:pPr>
            <a:r>
              <a:rPr lang="en-GB" sz="1400" dirty="0"/>
              <a:t>Il me </a:t>
            </a:r>
            <a:r>
              <a:rPr lang="en-GB" sz="1400" dirty="0" err="1"/>
              <a:t>semble</a:t>
            </a:r>
            <a:endParaRPr lang="en-GB" sz="1400" dirty="0"/>
          </a:p>
          <a:p>
            <a:pPr marL="342900" indent="-342900">
              <a:buFont typeface="+mj-lt"/>
              <a:buAutoNum type="arabicPeriod"/>
            </a:pPr>
            <a:r>
              <a:rPr lang="en-GB" sz="1400" dirty="0" err="1"/>
              <a:t>Ils</a:t>
            </a:r>
            <a:r>
              <a:rPr lang="en-GB" sz="1400" dirty="0"/>
              <a:t> me </a:t>
            </a:r>
            <a:r>
              <a:rPr lang="en-GB" sz="1400" dirty="0" err="1"/>
              <a:t>semblent</a:t>
            </a:r>
            <a:endParaRPr lang="en-GB" sz="1400" dirty="0"/>
          </a:p>
          <a:p>
            <a:pPr marL="342900" indent="-342900">
              <a:buFont typeface="+mj-lt"/>
              <a:buAutoNum type="arabicPeriod"/>
            </a:pPr>
            <a:r>
              <a:rPr lang="en-GB" sz="1400" dirty="0"/>
              <a:t>Il/</a:t>
            </a:r>
            <a:r>
              <a:rPr lang="en-GB" sz="1400" dirty="0" err="1"/>
              <a:t>elle</a:t>
            </a:r>
            <a:r>
              <a:rPr lang="en-GB" sz="1400" dirty="0"/>
              <a:t> </a:t>
            </a:r>
            <a:r>
              <a:rPr lang="en-GB" sz="1400" dirty="0" err="1"/>
              <a:t>est</a:t>
            </a:r>
            <a:r>
              <a:rPr lang="en-GB" sz="1400" dirty="0"/>
              <a:t> </a:t>
            </a:r>
            <a:r>
              <a:rPr lang="en-GB" sz="1400" dirty="0" err="1"/>
              <a:t>en</a:t>
            </a:r>
            <a:r>
              <a:rPr lang="en-GB" sz="1400" dirty="0"/>
              <a:t> train de</a:t>
            </a:r>
          </a:p>
          <a:p>
            <a:pPr marL="342900" indent="-342900">
              <a:buFont typeface="+mj-lt"/>
              <a:buAutoNum type="arabicPeriod"/>
            </a:pPr>
            <a:r>
              <a:rPr lang="en-GB" sz="1400" dirty="0" err="1"/>
              <a:t>Ils</a:t>
            </a:r>
            <a:r>
              <a:rPr lang="en-GB" sz="1400" dirty="0"/>
              <a:t> </a:t>
            </a:r>
            <a:r>
              <a:rPr lang="en-GB" sz="1400" dirty="0" err="1"/>
              <a:t>sont</a:t>
            </a:r>
            <a:r>
              <a:rPr lang="en-GB" sz="1400" dirty="0"/>
              <a:t> </a:t>
            </a:r>
            <a:r>
              <a:rPr lang="en-GB" sz="1400" dirty="0" err="1"/>
              <a:t>en</a:t>
            </a:r>
            <a:r>
              <a:rPr lang="en-GB" sz="1400" dirty="0"/>
              <a:t> train de</a:t>
            </a:r>
          </a:p>
          <a:p>
            <a:pPr marL="342900" indent="-342900">
              <a:buFont typeface="+mj-lt"/>
              <a:buAutoNum type="arabicPeriod"/>
            </a:pPr>
            <a:r>
              <a:rPr lang="en-GB" sz="1400" dirty="0"/>
              <a:t>Il fait beau/</a:t>
            </a:r>
            <a:r>
              <a:rPr lang="en-GB" sz="1400" dirty="0" err="1"/>
              <a:t>chaud</a:t>
            </a:r>
            <a:r>
              <a:rPr lang="en-GB" sz="1400" dirty="0"/>
              <a:t>/</a:t>
            </a:r>
            <a:r>
              <a:rPr lang="en-GB" sz="1400" dirty="0" err="1"/>
              <a:t>il</a:t>
            </a:r>
            <a:r>
              <a:rPr lang="en-GB" sz="1400" dirty="0"/>
              <a:t> y a du </a:t>
            </a:r>
            <a:r>
              <a:rPr lang="en-GB" sz="1400" dirty="0" err="1"/>
              <a:t>soleil</a:t>
            </a:r>
            <a:r>
              <a:rPr lang="en-GB" sz="1400" dirty="0"/>
              <a:t>/</a:t>
            </a:r>
            <a:r>
              <a:rPr lang="en-GB" sz="1400" dirty="0" err="1"/>
              <a:t>il</a:t>
            </a:r>
            <a:r>
              <a:rPr lang="en-GB" sz="1400" dirty="0"/>
              <a:t> </a:t>
            </a:r>
            <a:r>
              <a:rPr lang="en-GB" sz="1400" dirty="0" err="1"/>
              <a:t>neige</a:t>
            </a:r>
            <a:r>
              <a:rPr lang="en-GB" sz="1400" dirty="0"/>
              <a:t>/</a:t>
            </a:r>
            <a:r>
              <a:rPr lang="en-GB" sz="1400" dirty="0" err="1"/>
              <a:t>il</a:t>
            </a:r>
            <a:r>
              <a:rPr lang="en-GB" sz="1400" dirty="0"/>
              <a:t> </a:t>
            </a:r>
            <a:r>
              <a:rPr lang="en-GB" sz="1400" dirty="0" err="1"/>
              <a:t>pleut</a:t>
            </a:r>
            <a:endParaRPr lang="en-GB" sz="1400" dirty="0"/>
          </a:p>
          <a:p>
            <a:pPr marL="342900" indent="-342900">
              <a:buFont typeface="+mj-lt"/>
              <a:buAutoNum type="arabicPeriod"/>
            </a:pPr>
            <a:r>
              <a:rPr lang="en-GB" sz="1400" dirty="0" err="1"/>
              <a:t>J’aimerais</a:t>
            </a:r>
            <a:r>
              <a:rPr lang="en-GB" sz="1400" dirty="0"/>
              <a:t> y …</a:t>
            </a:r>
          </a:p>
          <a:p>
            <a:pPr marL="342900" indent="-342900">
              <a:buFont typeface="+mj-lt"/>
              <a:buAutoNum type="arabicPeriod"/>
            </a:pPr>
            <a:r>
              <a:rPr lang="en-GB" sz="1400" dirty="0"/>
              <a:t>Je </a:t>
            </a:r>
            <a:r>
              <a:rPr lang="en-GB" sz="1400" dirty="0" err="1"/>
              <a:t>pense</a:t>
            </a:r>
            <a:r>
              <a:rPr lang="en-GB" sz="1400" dirty="0"/>
              <a:t> que </a:t>
            </a:r>
            <a:r>
              <a:rPr lang="en-GB" sz="1400" dirty="0" err="1"/>
              <a:t>c’est</a:t>
            </a:r>
            <a:endParaRPr lang="en-GB" sz="1400" dirty="0"/>
          </a:p>
          <a:p>
            <a:pPr marL="342900" indent="-342900">
              <a:buFont typeface="+mj-lt"/>
              <a:buAutoNum type="arabicPeriod"/>
            </a:pPr>
            <a:r>
              <a:rPr lang="en-GB" sz="1400" dirty="0"/>
              <a:t>Je </a:t>
            </a:r>
            <a:r>
              <a:rPr lang="en-GB" sz="1400" dirty="0" err="1"/>
              <a:t>pense</a:t>
            </a:r>
            <a:r>
              <a:rPr lang="en-GB" sz="1400" dirty="0"/>
              <a:t> </a:t>
            </a:r>
            <a:r>
              <a:rPr lang="en-GB" sz="1400" dirty="0" err="1"/>
              <a:t>qu’ils</a:t>
            </a:r>
            <a:r>
              <a:rPr lang="en-GB" sz="1400" dirty="0"/>
              <a:t> </a:t>
            </a:r>
            <a:r>
              <a:rPr lang="en-GB" sz="1400" dirty="0" err="1"/>
              <a:t>viennent</a:t>
            </a:r>
            <a:r>
              <a:rPr lang="en-GB" sz="1400" dirty="0"/>
              <a:t> de</a:t>
            </a:r>
          </a:p>
          <a:p>
            <a:pPr marL="342900" indent="-342900">
              <a:buFont typeface="+mj-lt"/>
              <a:buAutoNum type="arabicPeriod"/>
            </a:pPr>
            <a:r>
              <a:rPr lang="en-GB" sz="1400" dirty="0"/>
              <a:t>Je </a:t>
            </a:r>
            <a:r>
              <a:rPr lang="en-GB" sz="1400" dirty="0" err="1"/>
              <a:t>pense</a:t>
            </a:r>
            <a:r>
              <a:rPr lang="en-GB" sz="1400" dirty="0"/>
              <a:t> </a:t>
            </a:r>
            <a:r>
              <a:rPr lang="en-GB" sz="1400" dirty="0" err="1"/>
              <a:t>qu’ils</a:t>
            </a:r>
            <a:r>
              <a:rPr lang="en-GB" sz="1400" dirty="0"/>
              <a:t> </a:t>
            </a:r>
            <a:r>
              <a:rPr lang="en-GB" sz="1400" dirty="0" err="1"/>
              <a:t>vont</a:t>
            </a:r>
            <a:endParaRPr lang="en-GB" sz="1400" dirty="0"/>
          </a:p>
        </p:txBody>
      </p:sp>
      <p:sp>
        <p:nvSpPr>
          <p:cNvPr id="4" name="Rectangle 3"/>
          <p:cNvSpPr/>
          <p:nvPr/>
        </p:nvSpPr>
        <p:spPr>
          <a:xfrm>
            <a:off x="6078070" y="3496235"/>
            <a:ext cx="5661212" cy="294490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GB" sz="1400" b="1" dirty="0" err="1"/>
              <a:t>Décris</a:t>
            </a:r>
            <a:r>
              <a:rPr lang="en-GB" sz="1400" b="1" dirty="0"/>
              <a:t> la photo et </a:t>
            </a:r>
            <a:r>
              <a:rPr lang="en-GB" sz="1400" b="1" dirty="0" err="1"/>
              <a:t>donne</a:t>
            </a:r>
            <a:r>
              <a:rPr lang="en-GB" sz="1400" b="1" dirty="0"/>
              <a:t> ton opinion </a:t>
            </a:r>
            <a:r>
              <a:rPr lang="en-GB" sz="1400" b="1" dirty="0" err="1"/>
              <a:t>d’habiter</a:t>
            </a:r>
            <a:r>
              <a:rPr lang="en-GB" sz="1400" b="1" dirty="0"/>
              <a:t> aux </a:t>
            </a:r>
            <a:r>
              <a:rPr lang="en-GB" sz="1400" b="1" dirty="0" err="1"/>
              <a:t>montagnes</a:t>
            </a:r>
            <a:endParaRPr lang="en-GB" sz="1400" b="1" dirty="0"/>
          </a:p>
          <a:p>
            <a:r>
              <a:rPr lang="en-GB" sz="2500" b="1" dirty="0"/>
              <a:t>………………………………………………………………</a:t>
            </a:r>
          </a:p>
          <a:p>
            <a:r>
              <a:rPr lang="en-GB" sz="2500" b="1" dirty="0"/>
              <a:t>……………………………………………………………… ……………………………………………………………… ……………………………………………………………… ……………………………………………………………… ……………………………………………………………… ………………………………………………………………</a:t>
            </a:r>
          </a:p>
        </p:txBody>
      </p:sp>
      <p:sp>
        <p:nvSpPr>
          <p:cNvPr id="5" name="Rectangle 4"/>
          <p:cNvSpPr/>
          <p:nvPr/>
        </p:nvSpPr>
        <p:spPr>
          <a:xfrm>
            <a:off x="8848165" y="349624"/>
            <a:ext cx="2770095" cy="287767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342900" indent="-342900">
              <a:buFont typeface="+mj-lt"/>
              <a:buAutoNum type="arabicPeriod"/>
            </a:pPr>
            <a:r>
              <a:rPr lang="en-GB" sz="1400" dirty="0"/>
              <a:t>The photo is</a:t>
            </a:r>
          </a:p>
          <a:p>
            <a:pPr marL="342900" indent="-342900">
              <a:buFont typeface="+mj-lt"/>
              <a:buAutoNum type="arabicPeriod"/>
            </a:pPr>
            <a:r>
              <a:rPr lang="en-GB" sz="1400" dirty="0"/>
              <a:t>In the photo, there is/are</a:t>
            </a:r>
          </a:p>
          <a:p>
            <a:pPr marL="342900" indent="-342900">
              <a:buFont typeface="+mj-lt"/>
              <a:buAutoNum type="arabicPeriod"/>
            </a:pPr>
            <a:r>
              <a:rPr lang="en-GB" sz="1400" dirty="0"/>
              <a:t>You can also see</a:t>
            </a:r>
          </a:p>
          <a:p>
            <a:pPr marL="342900" indent="-342900">
              <a:buFont typeface="+mj-lt"/>
              <a:buAutoNum type="arabicPeriod"/>
            </a:pPr>
            <a:r>
              <a:rPr lang="en-GB" sz="1400" dirty="0"/>
              <a:t>It seems/he seems</a:t>
            </a:r>
          </a:p>
          <a:p>
            <a:pPr marL="342900" indent="-342900">
              <a:buFont typeface="+mj-lt"/>
              <a:buAutoNum type="arabicPeriod"/>
            </a:pPr>
            <a:r>
              <a:rPr lang="en-GB" sz="1400" dirty="0"/>
              <a:t>They seem</a:t>
            </a:r>
          </a:p>
          <a:p>
            <a:pPr marL="342900" indent="-342900">
              <a:buFont typeface="+mj-lt"/>
              <a:buAutoNum type="arabicPeriod"/>
            </a:pPr>
            <a:r>
              <a:rPr lang="en-GB" sz="1400" dirty="0"/>
              <a:t>he./she is in the process of</a:t>
            </a:r>
          </a:p>
          <a:p>
            <a:pPr marL="342900" indent="-342900">
              <a:buFont typeface="+mj-lt"/>
              <a:buAutoNum type="arabicPeriod"/>
            </a:pPr>
            <a:r>
              <a:rPr lang="en-GB" sz="1400" dirty="0"/>
              <a:t>They’re in the process of</a:t>
            </a:r>
          </a:p>
          <a:p>
            <a:pPr marL="342900" indent="-342900">
              <a:buFont typeface="+mj-lt"/>
              <a:buAutoNum type="arabicPeriod"/>
            </a:pPr>
            <a:r>
              <a:rPr lang="en-GB" sz="1400" dirty="0"/>
              <a:t>The weather’s good/hot/it’s sunny/it’s snowing/raining</a:t>
            </a:r>
          </a:p>
          <a:p>
            <a:pPr marL="342900" indent="-342900">
              <a:buFont typeface="+mj-lt"/>
              <a:buAutoNum type="arabicPeriod"/>
            </a:pPr>
            <a:r>
              <a:rPr lang="en-GB" sz="1400" dirty="0"/>
              <a:t>I’d like to … there</a:t>
            </a:r>
          </a:p>
          <a:p>
            <a:pPr marL="342900" indent="-342900">
              <a:buFont typeface="+mj-lt"/>
              <a:buAutoNum type="arabicPeriod"/>
            </a:pPr>
            <a:r>
              <a:rPr lang="en-GB" sz="1400" dirty="0"/>
              <a:t>I think that it is</a:t>
            </a:r>
          </a:p>
          <a:p>
            <a:pPr marL="342900" indent="-342900">
              <a:buFont typeface="+mj-lt"/>
              <a:buAutoNum type="arabicPeriod"/>
            </a:pPr>
            <a:r>
              <a:rPr lang="en-GB" sz="1400" dirty="0"/>
              <a:t>I think they have just</a:t>
            </a:r>
          </a:p>
          <a:p>
            <a:pPr marL="342900" indent="-342900">
              <a:buFont typeface="+mj-lt"/>
              <a:buAutoNum type="arabicPeriod"/>
            </a:pPr>
            <a:r>
              <a:rPr lang="en-GB" sz="1400" dirty="0"/>
              <a:t>I think they’re going to </a:t>
            </a:r>
          </a:p>
        </p:txBody>
      </p:sp>
      <p:sp>
        <p:nvSpPr>
          <p:cNvPr id="6" name="Rectangle 5"/>
          <p:cNvSpPr/>
          <p:nvPr/>
        </p:nvSpPr>
        <p:spPr>
          <a:xfrm>
            <a:off x="233082" y="3496234"/>
            <a:ext cx="5661212" cy="294490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GB" sz="1400" b="1" u="sng" dirty="0"/>
              <a:t>Underline the mistakes with the description (EXT: Correct them)</a:t>
            </a:r>
          </a:p>
          <a:p>
            <a:endParaRPr lang="en-GB" sz="1600" dirty="0"/>
          </a:p>
          <a:p>
            <a:r>
              <a:rPr lang="en-GB" dirty="0"/>
              <a:t>La photo </a:t>
            </a:r>
            <a:r>
              <a:rPr lang="en-GB" dirty="0" err="1"/>
              <a:t>est</a:t>
            </a:r>
            <a:r>
              <a:rPr lang="en-GB" dirty="0"/>
              <a:t> les </a:t>
            </a:r>
            <a:r>
              <a:rPr lang="en-GB" dirty="0" err="1"/>
              <a:t>Alpes</a:t>
            </a:r>
            <a:r>
              <a:rPr lang="en-GB" dirty="0"/>
              <a:t> </a:t>
            </a:r>
            <a:r>
              <a:rPr lang="en-GB" dirty="0" err="1"/>
              <a:t>en</a:t>
            </a:r>
            <a:r>
              <a:rPr lang="en-GB" dirty="0"/>
              <a:t> </a:t>
            </a:r>
            <a:r>
              <a:rPr lang="en-GB" dirty="0" err="1"/>
              <a:t>Espagne</a:t>
            </a:r>
            <a:r>
              <a:rPr lang="en-GB" dirty="0"/>
              <a:t>. Il y a des chalets, des </a:t>
            </a:r>
            <a:r>
              <a:rPr lang="en-GB" dirty="0" err="1"/>
              <a:t>montagnes</a:t>
            </a:r>
            <a:r>
              <a:rPr lang="en-GB" dirty="0"/>
              <a:t> et un centre de </a:t>
            </a:r>
            <a:r>
              <a:rPr lang="en-GB" dirty="0" err="1"/>
              <a:t>recyclage</a:t>
            </a:r>
            <a:r>
              <a:rPr lang="en-GB" dirty="0"/>
              <a:t>.</a:t>
            </a:r>
          </a:p>
          <a:p>
            <a:r>
              <a:rPr lang="en-GB" dirty="0"/>
              <a:t>On </a:t>
            </a:r>
            <a:r>
              <a:rPr lang="en-GB" dirty="0" err="1"/>
              <a:t>peut</a:t>
            </a:r>
            <a:r>
              <a:rPr lang="en-GB" dirty="0"/>
              <a:t> </a:t>
            </a:r>
            <a:r>
              <a:rPr lang="en-GB" dirty="0" err="1"/>
              <a:t>voir</a:t>
            </a:r>
            <a:r>
              <a:rPr lang="en-GB" dirty="0"/>
              <a:t> des </a:t>
            </a:r>
            <a:r>
              <a:rPr lang="en-GB" dirty="0" err="1"/>
              <a:t>touristes</a:t>
            </a:r>
            <a:r>
              <a:rPr lang="en-GB" dirty="0"/>
              <a:t> qui </a:t>
            </a:r>
            <a:r>
              <a:rPr lang="en-GB" dirty="0" err="1"/>
              <a:t>sont</a:t>
            </a:r>
            <a:r>
              <a:rPr lang="en-GB" dirty="0"/>
              <a:t> </a:t>
            </a:r>
            <a:r>
              <a:rPr lang="en-GB" dirty="0" err="1"/>
              <a:t>en</a:t>
            </a:r>
            <a:r>
              <a:rPr lang="en-GB" dirty="0"/>
              <a:t> train de faire du VTT, et </a:t>
            </a:r>
            <a:r>
              <a:rPr lang="en-GB" dirty="0" err="1"/>
              <a:t>ils</a:t>
            </a:r>
            <a:r>
              <a:rPr lang="en-GB" dirty="0"/>
              <a:t> me </a:t>
            </a:r>
            <a:r>
              <a:rPr lang="en-GB" dirty="0" err="1"/>
              <a:t>semblent</a:t>
            </a:r>
            <a:r>
              <a:rPr lang="en-GB" dirty="0"/>
              <a:t> </a:t>
            </a:r>
            <a:r>
              <a:rPr lang="en-GB" dirty="0" err="1"/>
              <a:t>paresseux</a:t>
            </a:r>
            <a:r>
              <a:rPr lang="en-GB" dirty="0"/>
              <a:t> et contents – </a:t>
            </a:r>
            <a:r>
              <a:rPr lang="en-GB" dirty="0" err="1"/>
              <a:t>j’imagine</a:t>
            </a:r>
            <a:r>
              <a:rPr lang="en-GB" dirty="0"/>
              <a:t> </a:t>
            </a:r>
            <a:r>
              <a:rPr lang="en-GB" dirty="0" err="1"/>
              <a:t>qu’ils</a:t>
            </a:r>
            <a:r>
              <a:rPr lang="en-GB" dirty="0"/>
              <a:t> </a:t>
            </a:r>
            <a:r>
              <a:rPr lang="en-GB" dirty="0" err="1"/>
              <a:t>viennent</a:t>
            </a:r>
            <a:r>
              <a:rPr lang="en-GB" dirty="0"/>
              <a:t> </a:t>
            </a:r>
            <a:r>
              <a:rPr lang="en-GB" dirty="0" err="1"/>
              <a:t>aussi</a:t>
            </a:r>
            <a:r>
              <a:rPr lang="en-GB" dirty="0"/>
              <a:t> de faire du snowboard car </a:t>
            </a:r>
            <a:r>
              <a:rPr lang="en-GB" dirty="0" err="1"/>
              <a:t>c’est</a:t>
            </a:r>
            <a:r>
              <a:rPr lang="en-GB" dirty="0"/>
              <a:t> normal </a:t>
            </a:r>
            <a:r>
              <a:rPr lang="en-GB" dirty="0" err="1"/>
              <a:t>dans</a:t>
            </a:r>
            <a:r>
              <a:rPr lang="en-GB" dirty="0"/>
              <a:t> </a:t>
            </a:r>
            <a:r>
              <a:rPr lang="en-GB" dirty="0" err="1"/>
              <a:t>cet</a:t>
            </a:r>
            <a:r>
              <a:rPr lang="en-GB" dirty="0"/>
              <a:t> </a:t>
            </a:r>
            <a:r>
              <a:rPr lang="en-GB" dirty="0" err="1"/>
              <a:t>endroit</a:t>
            </a:r>
            <a:r>
              <a:rPr lang="en-GB" dirty="0"/>
              <a:t>.</a:t>
            </a:r>
          </a:p>
          <a:p>
            <a:r>
              <a:rPr lang="en-GB" dirty="0" err="1"/>
              <a:t>Personnellement</a:t>
            </a:r>
            <a:r>
              <a:rPr lang="en-GB" dirty="0"/>
              <a:t>, je </a:t>
            </a:r>
            <a:r>
              <a:rPr lang="en-GB" dirty="0" err="1"/>
              <a:t>n’aimerais</a:t>
            </a:r>
            <a:r>
              <a:rPr lang="en-GB" dirty="0"/>
              <a:t> pas y </a:t>
            </a:r>
            <a:r>
              <a:rPr lang="en-GB" dirty="0" err="1"/>
              <a:t>aller</a:t>
            </a:r>
            <a:r>
              <a:rPr lang="en-GB" dirty="0"/>
              <a:t> pour les </a:t>
            </a:r>
            <a:r>
              <a:rPr lang="en-GB" dirty="0" err="1"/>
              <a:t>vacances</a:t>
            </a:r>
            <a:r>
              <a:rPr lang="en-GB" dirty="0"/>
              <a:t> </a:t>
            </a:r>
            <a:r>
              <a:rPr lang="en-GB" dirty="0" err="1"/>
              <a:t>parce</a:t>
            </a:r>
            <a:r>
              <a:rPr lang="en-GB" dirty="0"/>
              <a:t> que </a:t>
            </a:r>
            <a:r>
              <a:rPr lang="en-GB" dirty="0" err="1"/>
              <a:t>ce</a:t>
            </a:r>
            <a:r>
              <a:rPr lang="en-GB" dirty="0"/>
              <a:t> </a:t>
            </a:r>
            <a:r>
              <a:rPr lang="en-GB" dirty="0" err="1"/>
              <a:t>serait</a:t>
            </a:r>
            <a:r>
              <a:rPr lang="en-GB" dirty="0"/>
              <a:t> </a:t>
            </a:r>
            <a:r>
              <a:rPr lang="en-GB" dirty="0" err="1"/>
              <a:t>nul</a:t>
            </a:r>
            <a:r>
              <a:rPr lang="en-GB" dirty="0"/>
              <a:t> et </a:t>
            </a:r>
            <a:r>
              <a:rPr lang="en-GB" dirty="0" err="1"/>
              <a:t>j’adore</a:t>
            </a:r>
            <a:r>
              <a:rPr lang="en-GB" dirty="0"/>
              <a:t> les sport hiver.</a:t>
            </a:r>
          </a:p>
        </p:txBody>
      </p:sp>
      <p:pic>
        <p:nvPicPr>
          <p:cNvPr id="2" name="Picture 1"/>
          <p:cNvPicPr>
            <a:picLocks noChangeAspect="1"/>
          </p:cNvPicPr>
          <p:nvPr/>
        </p:nvPicPr>
        <p:blipFill>
          <a:blip r:embed="rId2"/>
          <a:stretch>
            <a:fillRect/>
          </a:stretch>
        </p:blipFill>
        <p:spPr>
          <a:xfrm>
            <a:off x="836518" y="349624"/>
            <a:ext cx="4380941" cy="2915317"/>
          </a:xfrm>
          <a:prstGeom prst="rect">
            <a:avLst/>
          </a:prstGeom>
        </p:spPr>
      </p:pic>
    </p:spTree>
    <p:extLst>
      <p:ext uri="{BB962C8B-B14F-4D97-AF65-F5344CB8AC3E}">
        <p14:creationId xmlns:p14="http://schemas.microsoft.com/office/powerpoint/2010/main" val="5991188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16005" y="3460377"/>
            <a:ext cx="5661212" cy="294490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GB" sz="1400" b="1" dirty="0"/>
              <a:t>TRANSLATE THE TEXT ABOVE INTO ENGLISH</a:t>
            </a:r>
          </a:p>
          <a:p>
            <a:r>
              <a:rPr lang="en-GB" sz="2500" b="1" dirty="0"/>
              <a:t>………………………………………………………………</a:t>
            </a:r>
          </a:p>
          <a:p>
            <a:r>
              <a:rPr lang="en-GB" sz="2500" b="1" dirty="0"/>
              <a:t>……………………………………………………………… ……………………………………………………………… ……………………………………………………………… ……………………………………………………………… ……………………………………………………………… ………………………………………………………………</a:t>
            </a:r>
          </a:p>
        </p:txBody>
      </p:sp>
      <p:sp>
        <p:nvSpPr>
          <p:cNvPr id="3" name="Rectangle 2"/>
          <p:cNvSpPr/>
          <p:nvPr/>
        </p:nvSpPr>
        <p:spPr>
          <a:xfrm>
            <a:off x="295835" y="302558"/>
            <a:ext cx="5701553" cy="305920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fr-FR" sz="1600"/>
              <a:t>Personnellement, j’aimerais habiter à Cannes ou St Tropez dans le sud de la mer (au bord de la mer). Ce serait vraiment beau, mais animé. Cannes est riche, touristique et chic et habiter là-bas serait incroyable. </a:t>
            </a:r>
            <a:endParaRPr lang="en-GB" sz="1600"/>
          </a:p>
          <a:p>
            <a:r>
              <a:rPr lang="fr-FR" sz="1600"/>
              <a:t>Il y a des plages dorées, une variété de bars, cafés et restaurants et je pourrais socialiser, faire des amis et pratiquer mon français. J’adore aller à la plage, et à Cannes on peut faire de la voile, de la pêche et faire du kitesurf sous le soleil.</a:t>
            </a:r>
            <a:endParaRPr lang="en-GB" sz="1600"/>
          </a:p>
          <a:p>
            <a:r>
              <a:rPr lang="fr-FR" sz="1600"/>
              <a:t>Vu que j’ai une passion pour les sports nautiques et la cuisine française, j’adorerais y habiter et j’y serais incroyablement content !</a:t>
            </a:r>
            <a:endParaRPr lang="en-GB" sz="1600"/>
          </a:p>
        </p:txBody>
      </p:sp>
    </p:spTree>
    <p:extLst>
      <p:ext uri="{BB962C8B-B14F-4D97-AF65-F5344CB8AC3E}">
        <p14:creationId xmlns:p14="http://schemas.microsoft.com/office/powerpoint/2010/main" val="20954078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5494" y="632012"/>
            <a:ext cx="5661212" cy="294490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GB" sz="1400" b="1" dirty="0" err="1"/>
              <a:t>Décris</a:t>
            </a:r>
            <a:r>
              <a:rPr lang="en-GB" sz="1400" b="1" dirty="0"/>
              <a:t> ta </a:t>
            </a:r>
            <a:r>
              <a:rPr lang="en-GB" sz="1400" b="1" dirty="0" err="1"/>
              <a:t>région</a:t>
            </a:r>
            <a:endParaRPr lang="en-GB" sz="1400" b="1" dirty="0"/>
          </a:p>
          <a:p>
            <a:r>
              <a:rPr lang="en-GB" sz="2500" b="1" dirty="0"/>
              <a:t>………………………………………………………………</a:t>
            </a:r>
          </a:p>
          <a:p>
            <a:r>
              <a:rPr lang="en-GB" sz="2500" b="1" dirty="0"/>
              <a:t>……………………………………………………………… ……………………………………………………………… ……………………………………………………………… ……………………………………………………………… ……………………………………………………………… ………………………………………………………………</a:t>
            </a:r>
          </a:p>
        </p:txBody>
      </p:sp>
      <p:sp>
        <p:nvSpPr>
          <p:cNvPr id="4" name="Rectangle 3"/>
          <p:cNvSpPr/>
          <p:nvPr/>
        </p:nvSpPr>
        <p:spPr>
          <a:xfrm>
            <a:off x="255494" y="3715871"/>
            <a:ext cx="5661212" cy="294490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GB" sz="1400" b="1" dirty="0" err="1"/>
              <a:t>Qu’est-ce</a:t>
            </a:r>
            <a:r>
              <a:rPr lang="en-GB" sz="1400" b="1" dirty="0"/>
              <a:t> </a:t>
            </a:r>
            <a:r>
              <a:rPr lang="en-GB" sz="1400" b="1" dirty="0" err="1"/>
              <a:t>qu’on</a:t>
            </a:r>
            <a:r>
              <a:rPr lang="en-GB" sz="1400" b="1" dirty="0"/>
              <a:t> </a:t>
            </a:r>
            <a:r>
              <a:rPr lang="en-GB" sz="1400" b="1" dirty="0" err="1"/>
              <a:t>peut</a:t>
            </a:r>
            <a:r>
              <a:rPr lang="en-GB" sz="1400" b="1" dirty="0"/>
              <a:t> y faire?</a:t>
            </a:r>
          </a:p>
          <a:p>
            <a:r>
              <a:rPr lang="en-GB" sz="2500" b="1" dirty="0"/>
              <a:t>………………………………………………………………</a:t>
            </a:r>
          </a:p>
          <a:p>
            <a:r>
              <a:rPr lang="en-GB" sz="2500" b="1" dirty="0"/>
              <a:t>……………………………………………………………… ……………………………………………………………… ……………………………………………………………… ……………………………………………………………… ……………………………………………………………… ………………………………………………………………</a:t>
            </a:r>
          </a:p>
        </p:txBody>
      </p:sp>
      <p:sp>
        <p:nvSpPr>
          <p:cNvPr id="6" name="Rectangle 5"/>
          <p:cNvSpPr/>
          <p:nvPr/>
        </p:nvSpPr>
        <p:spPr>
          <a:xfrm>
            <a:off x="255494" y="107576"/>
            <a:ext cx="3738282" cy="38996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b="1" dirty="0"/>
              <a:t>Writing: 30-40 words per answer</a:t>
            </a:r>
          </a:p>
        </p:txBody>
      </p:sp>
      <p:sp>
        <p:nvSpPr>
          <p:cNvPr id="5" name="Rectangle 4"/>
          <p:cNvSpPr/>
          <p:nvPr/>
        </p:nvSpPr>
        <p:spPr>
          <a:xfrm>
            <a:off x="6203387" y="632012"/>
            <a:ext cx="5661212" cy="294490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GB" sz="1400" b="1" dirty="0"/>
              <a:t>Ton opinion de ta </a:t>
            </a:r>
            <a:r>
              <a:rPr lang="en-GB" sz="1400" b="1" dirty="0" err="1"/>
              <a:t>région</a:t>
            </a:r>
            <a:endParaRPr lang="en-GB" sz="1400" b="1" dirty="0"/>
          </a:p>
          <a:p>
            <a:r>
              <a:rPr lang="en-GB" sz="2500" b="1" dirty="0"/>
              <a:t>………………………………………………………………</a:t>
            </a:r>
          </a:p>
          <a:p>
            <a:r>
              <a:rPr lang="en-GB" sz="2500" b="1" dirty="0"/>
              <a:t>……………………………………………………………… ……………………………………………………………… ……………………………………………………………… ……………………………………………………………… ……………………………………………………………… ………………………………………………………………</a:t>
            </a:r>
          </a:p>
        </p:txBody>
      </p:sp>
      <p:sp>
        <p:nvSpPr>
          <p:cNvPr id="7" name="Rectangle 6"/>
          <p:cNvSpPr/>
          <p:nvPr/>
        </p:nvSpPr>
        <p:spPr>
          <a:xfrm>
            <a:off x="6203387" y="3715871"/>
            <a:ext cx="5661212" cy="294490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GB" sz="1400" b="1" dirty="0"/>
              <a:t>Les </a:t>
            </a:r>
            <a:r>
              <a:rPr lang="en-GB" sz="1400" b="1" dirty="0" err="1"/>
              <a:t>avantages</a:t>
            </a:r>
            <a:r>
              <a:rPr lang="en-GB" sz="1400" b="1" dirty="0"/>
              <a:t> et </a:t>
            </a:r>
            <a:r>
              <a:rPr lang="en-GB" sz="1400" b="1" dirty="0" err="1"/>
              <a:t>inconvénients</a:t>
            </a:r>
            <a:r>
              <a:rPr lang="en-GB" sz="1400" b="1" dirty="0"/>
              <a:t> </a:t>
            </a:r>
            <a:r>
              <a:rPr lang="en-GB" sz="1400" b="1" dirty="0" err="1"/>
              <a:t>d’y</a:t>
            </a:r>
            <a:r>
              <a:rPr lang="en-GB" sz="1400" b="1" dirty="0"/>
              <a:t> </a:t>
            </a:r>
            <a:r>
              <a:rPr lang="en-GB" sz="1400" b="1" dirty="0" err="1"/>
              <a:t>habiter</a:t>
            </a:r>
            <a:endParaRPr lang="en-GB" sz="1400" b="1" dirty="0"/>
          </a:p>
          <a:p>
            <a:r>
              <a:rPr lang="en-GB" sz="2500" b="1" dirty="0"/>
              <a:t>………………………………………………………………</a:t>
            </a:r>
          </a:p>
          <a:p>
            <a:r>
              <a:rPr lang="en-GB" sz="2500" b="1" dirty="0"/>
              <a:t>……………………………………………………………… ……………………………………………………………… ……………………………………………………………… ……………………………………………………………… ……………………………………………………………… ………………………………………………………………</a:t>
            </a:r>
          </a:p>
        </p:txBody>
      </p:sp>
      <p:sp>
        <p:nvSpPr>
          <p:cNvPr id="8" name="Rectangle 7"/>
          <p:cNvSpPr/>
          <p:nvPr/>
        </p:nvSpPr>
        <p:spPr>
          <a:xfrm>
            <a:off x="6203387" y="107576"/>
            <a:ext cx="3738282" cy="38996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b="1" dirty="0"/>
              <a:t>Writing: 30-40 words per answer</a:t>
            </a:r>
          </a:p>
        </p:txBody>
      </p:sp>
    </p:spTree>
    <p:extLst>
      <p:ext uri="{BB962C8B-B14F-4D97-AF65-F5344CB8AC3E}">
        <p14:creationId xmlns:p14="http://schemas.microsoft.com/office/powerpoint/2010/main" val="28414871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5494" y="632012"/>
            <a:ext cx="5661212" cy="294490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GB" sz="1400" b="1" dirty="0"/>
              <a:t>Comment ta </a:t>
            </a:r>
            <a:r>
              <a:rPr lang="en-GB" sz="1400" b="1" dirty="0" err="1"/>
              <a:t>région</a:t>
            </a:r>
            <a:r>
              <a:rPr lang="en-GB" sz="1400" b="1" dirty="0"/>
              <a:t> </a:t>
            </a:r>
            <a:r>
              <a:rPr lang="en-GB" sz="1400" b="1" dirty="0" err="1"/>
              <a:t>était</a:t>
            </a:r>
            <a:r>
              <a:rPr lang="en-GB" sz="1400" b="1" dirty="0"/>
              <a:t> </a:t>
            </a:r>
            <a:r>
              <a:rPr lang="en-GB" sz="1400" b="1" dirty="0" err="1"/>
              <a:t>dans</a:t>
            </a:r>
            <a:r>
              <a:rPr lang="en-GB" sz="1400" b="1" dirty="0"/>
              <a:t> le passé</a:t>
            </a:r>
          </a:p>
          <a:p>
            <a:r>
              <a:rPr lang="en-GB" sz="2500" b="1" dirty="0"/>
              <a:t>………………………………………………………………</a:t>
            </a:r>
          </a:p>
          <a:p>
            <a:r>
              <a:rPr lang="en-GB" sz="2500" b="1" dirty="0"/>
              <a:t>……………………………………………………………… ……………………………………………………………… ……………………………………………………………… ……………………………………………………………… ……………………………………………………………… ………………………………………………………………</a:t>
            </a:r>
          </a:p>
        </p:txBody>
      </p:sp>
      <p:sp>
        <p:nvSpPr>
          <p:cNvPr id="4" name="Rectangle 3"/>
          <p:cNvSpPr/>
          <p:nvPr/>
        </p:nvSpPr>
        <p:spPr>
          <a:xfrm>
            <a:off x="255494" y="3715871"/>
            <a:ext cx="5661212" cy="294490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GB" sz="1400" b="1" dirty="0" err="1"/>
              <a:t>Une</a:t>
            </a:r>
            <a:r>
              <a:rPr lang="en-GB" sz="1400" b="1" dirty="0"/>
              <a:t> </a:t>
            </a:r>
            <a:r>
              <a:rPr lang="en-GB" sz="1400" b="1" dirty="0" err="1"/>
              <a:t>autre</a:t>
            </a:r>
            <a:r>
              <a:rPr lang="en-GB" sz="1400" b="1" dirty="0"/>
              <a:t> </a:t>
            </a:r>
            <a:r>
              <a:rPr lang="en-GB" sz="1400" b="1" dirty="0" err="1"/>
              <a:t>région</a:t>
            </a:r>
            <a:r>
              <a:rPr lang="en-GB" sz="1400" b="1" dirty="0"/>
              <a:t> </a:t>
            </a:r>
            <a:r>
              <a:rPr lang="en-GB" sz="1400" b="1" dirty="0" err="1"/>
              <a:t>où</a:t>
            </a:r>
            <a:r>
              <a:rPr lang="en-GB" sz="1400" b="1" dirty="0"/>
              <a:t> </a:t>
            </a:r>
            <a:r>
              <a:rPr lang="en-GB" sz="1400" b="1" dirty="0" err="1"/>
              <a:t>tu</a:t>
            </a:r>
            <a:r>
              <a:rPr lang="en-GB" sz="1400" b="1" dirty="0"/>
              <a:t> as </a:t>
            </a:r>
            <a:r>
              <a:rPr lang="en-GB" sz="1400" b="1" dirty="0" err="1"/>
              <a:t>habité</a:t>
            </a:r>
            <a:r>
              <a:rPr lang="en-GB" sz="1400" b="1" dirty="0"/>
              <a:t> </a:t>
            </a:r>
          </a:p>
          <a:p>
            <a:r>
              <a:rPr lang="en-GB" sz="2500" b="1" dirty="0"/>
              <a:t>………………………………………………………………</a:t>
            </a:r>
          </a:p>
          <a:p>
            <a:r>
              <a:rPr lang="en-GB" sz="2500" b="1" dirty="0"/>
              <a:t>……………………………………………………………… ……………………………………………………………… ……………………………………………………………… ……………………………………………………………… ……………………………………………………………… ………………………………………………………………</a:t>
            </a:r>
          </a:p>
        </p:txBody>
      </p:sp>
      <p:sp>
        <p:nvSpPr>
          <p:cNvPr id="6" name="Rectangle 5"/>
          <p:cNvSpPr/>
          <p:nvPr/>
        </p:nvSpPr>
        <p:spPr>
          <a:xfrm>
            <a:off x="255494" y="107576"/>
            <a:ext cx="3738282" cy="38996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b="1" dirty="0"/>
              <a:t>Writing: 30-40 words per answer</a:t>
            </a:r>
          </a:p>
        </p:txBody>
      </p:sp>
      <p:sp>
        <p:nvSpPr>
          <p:cNvPr id="5" name="Rectangle 4"/>
          <p:cNvSpPr/>
          <p:nvPr/>
        </p:nvSpPr>
        <p:spPr>
          <a:xfrm>
            <a:off x="6190508" y="632012"/>
            <a:ext cx="5661212" cy="294490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GB" sz="1400" b="1" dirty="0" err="1"/>
              <a:t>Une</a:t>
            </a:r>
            <a:r>
              <a:rPr lang="en-GB" sz="1400" b="1" dirty="0"/>
              <a:t> sortie </a:t>
            </a:r>
            <a:r>
              <a:rPr lang="en-GB" sz="1400" b="1" dirty="0" err="1"/>
              <a:t>récente</a:t>
            </a:r>
            <a:r>
              <a:rPr lang="en-GB" sz="1400" b="1" dirty="0"/>
              <a:t> </a:t>
            </a:r>
            <a:r>
              <a:rPr lang="en-GB" sz="1400" b="1" dirty="0" err="1"/>
              <a:t>en</a:t>
            </a:r>
            <a:r>
              <a:rPr lang="en-GB" sz="1400" b="1" dirty="0"/>
              <a:t> </a:t>
            </a:r>
            <a:r>
              <a:rPr lang="en-GB" sz="1400" b="1" dirty="0" err="1"/>
              <a:t>ville</a:t>
            </a:r>
            <a:endParaRPr lang="en-GB" sz="1400" b="1" dirty="0"/>
          </a:p>
          <a:p>
            <a:r>
              <a:rPr lang="en-GB" sz="2500" b="1" dirty="0"/>
              <a:t>………………………………………………………………</a:t>
            </a:r>
          </a:p>
          <a:p>
            <a:r>
              <a:rPr lang="en-GB" sz="2500" b="1" dirty="0"/>
              <a:t>……………………………………………………………… ……………………………………………………………… ……………………………………………………………… ……………………………………………………………… ……………………………………………………………… ………………………………………………………………</a:t>
            </a:r>
          </a:p>
        </p:txBody>
      </p:sp>
      <p:sp>
        <p:nvSpPr>
          <p:cNvPr id="7" name="Rectangle 6"/>
          <p:cNvSpPr/>
          <p:nvPr/>
        </p:nvSpPr>
        <p:spPr>
          <a:xfrm>
            <a:off x="6190508" y="3715871"/>
            <a:ext cx="5661212" cy="294490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GB" sz="1400" b="1" dirty="0"/>
              <a:t>Comment ta </a:t>
            </a:r>
            <a:r>
              <a:rPr lang="en-GB" sz="1400" b="1" dirty="0" err="1"/>
              <a:t>ville</a:t>
            </a:r>
            <a:r>
              <a:rPr lang="en-GB" sz="1400" b="1" dirty="0"/>
              <a:t> a </a:t>
            </a:r>
            <a:r>
              <a:rPr lang="en-GB" sz="1400" b="1" dirty="0" err="1"/>
              <a:t>changé</a:t>
            </a:r>
            <a:endParaRPr lang="en-GB" sz="1400" b="1" dirty="0"/>
          </a:p>
          <a:p>
            <a:r>
              <a:rPr lang="en-GB" sz="2500" b="1" dirty="0"/>
              <a:t>………………………………………………………………</a:t>
            </a:r>
          </a:p>
          <a:p>
            <a:r>
              <a:rPr lang="en-GB" sz="2500" b="1" dirty="0"/>
              <a:t>……………………………………………………………… ……………………………………………………………… ……………………………………………………………… ……………………………………………………………… ……………………………………………………………… ………………………………………………………………</a:t>
            </a:r>
          </a:p>
        </p:txBody>
      </p:sp>
      <p:sp>
        <p:nvSpPr>
          <p:cNvPr id="8" name="Rectangle 7"/>
          <p:cNvSpPr/>
          <p:nvPr/>
        </p:nvSpPr>
        <p:spPr>
          <a:xfrm>
            <a:off x="6190508" y="107576"/>
            <a:ext cx="3738282" cy="38996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b="1" dirty="0"/>
              <a:t>Writing: 30-40 words per answer</a:t>
            </a:r>
          </a:p>
        </p:txBody>
      </p:sp>
    </p:spTree>
    <p:extLst>
      <p:ext uri="{BB962C8B-B14F-4D97-AF65-F5344CB8AC3E}">
        <p14:creationId xmlns:p14="http://schemas.microsoft.com/office/powerpoint/2010/main" val="30883737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5494" y="632012"/>
            <a:ext cx="5661212" cy="294490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GB" sz="1400" b="1" dirty="0" err="1"/>
              <a:t>Tes</a:t>
            </a:r>
            <a:r>
              <a:rPr lang="en-GB" sz="1400" b="1" dirty="0"/>
              <a:t> </a:t>
            </a:r>
            <a:r>
              <a:rPr lang="en-GB" sz="1400" b="1" dirty="0" err="1"/>
              <a:t>projets</a:t>
            </a:r>
            <a:r>
              <a:rPr lang="en-GB" sz="1400" b="1" dirty="0"/>
              <a:t> </a:t>
            </a:r>
            <a:r>
              <a:rPr lang="en-GB" sz="1400" b="1" dirty="0" err="1"/>
              <a:t>en</a:t>
            </a:r>
            <a:r>
              <a:rPr lang="en-GB" sz="1400" b="1" dirty="0"/>
              <a:t> </a:t>
            </a:r>
            <a:r>
              <a:rPr lang="en-GB" sz="1400" b="1" dirty="0" err="1"/>
              <a:t>ville</a:t>
            </a:r>
            <a:r>
              <a:rPr lang="en-GB" sz="1400" b="1" dirty="0"/>
              <a:t> pour </a:t>
            </a:r>
            <a:r>
              <a:rPr lang="en-GB" sz="1400" b="1" dirty="0" err="1"/>
              <a:t>ce</a:t>
            </a:r>
            <a:r>
              <a:rPr lang="en-GB" sz="1400" b="1" dirty="0"/>
              <a:t> week-end</a:t>
            </a:r>
          </a:p>
          <a:p>
            <a:r>
              <a:rPr lang="en-GB" sz="2500" b="1" dirty="0"/>
              <a:t>………………………………………………………………</a:t>
            </a:r>
          </a:p>
          <a:p>
            <a:r>
              <a:rPr lang="en-GB" sz="2500" b="1" dirty="0"/>
              <a:t>……………………………………………………………… ……………………………………………………………… ……………………………………………………………… ……………………………………………………………… ……………………………………………………………… ………………………………………………………………</a:t>
            </a:r>
          </a:p>
        </p:txBody>
      </p:sp>
      <p:sp>
        <p:nvSpPr>
          <p:cNvPr id="4" name="Rectangle 3"/>
          <p:cNvSpPr/>
          <p:nvPr/>
        </p:nvSpPr>
        <p:spPr>
          <a:xfrm>
            <a:off x="255494" y="3715871"/>
            <a:ext cx="5661212" cy="294490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GB" sz="1400" b="1" dirty="0"/>
              <a:t>Comment </a:t>
            </a:r>
            <a:r>
              <a:rPr lang="en-GB" sz="1400" b="1" dirty="0" err="1"/>
              <a:t>tu</a:t>
            </a:r>
            <a:r>
              <a:rPr lang="en-GB" sz="1400" b="1" dirty="0"/>
              <a:t> vas </a:t>
            </a:r>
            <a:r>
              <a:rPr lang="en-GB" sz="1400" b="1" dirty="0" err="1"/>
              <a:t>améliorer</a:t>
            </a:r>
            <a:r>
              <a:rPr lang="en-GB" sz="1400" b="1" dirty="0"/>
              <a:t> ta </a:t>
            </a:r>
            <a:r>
              <a:rPr lang="en-GB" sz="1400" b="1" dirty="0" err="1"/>
              <a:t>région</a:t>
            </a:r>
            <a:endParaRPr lang="en-GB" sz="1400" b="1" dirty="0"/>
          </a:p>
          <a:p>
            <a:r>
              <a:rPr lang="en-GB" sz="2500" b="1" dirty="0"/>
              <a:t>………………………………………………………………</a:t>
            </a:r>
          </a:p>
          <a:p>
            <a:r>
              <a:rPr lang="en-GB" sz="2500" b="1" dirty="0"/>
              <a:t>……………………………………………………………… ……………………………………………………………… ……………………………………………………………… ……………………………………………………………… ……………………………………………………………… ………………………………………………………………</a:t>
            </a:r>
          </a:p>
        </p:txBody>
      </p:sp>
      <p:sp>
        <p:nvSpPr>
          <p:cNvPr id="6" name="Rectangle 5"/>
          <p:cNvSpPr/>
          <p:nvPr/>
        </p:nvSpPr>
        <p:spPr>
          <a:xfrm>
            <a:off x="255494" y="107576"/>
            <a:ext cx="3738282" cy="38996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b="1" dirty="0"/>
              <a:t>Writing: 30-40 words per answer</a:t>
            </a:r>
          </a:p>
        </p:txBody>
      </p:sp>
      <p:sp>
        <p:nvSpPr>
          <p:cNvPr id="5" name="Rectangle 4"/>
          <p:cNvSpPr/>
          <p:nvPr/>
        </p:nvSpPr>
        <p:spPr>
          <a:xfrm>
            <a:off x="6279776" y="632012"/>
            <a:ext cx="5661212" cy="294490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GB" sz="1400" b="1" dirty="0"/>
              <a:t>Comment </a:t>
            </a:r>
            <a:r>
              <a:rPr lang="en-GB" sz="1400" b="1" dirty="0" err="1"/>
              <a:t>tu</a:t>
            </a:r>
            <a:r>
              <a:rPr lang="en-GB" sz="1400" b="1" dirty="0"/>
              <a:t> </a:t>
            </a:r>
            <a:r>
              <a:rPr lang="en-GB" sz="1400" b="1" dirty="0" err="1"/>
              <a:t>changerais</a:t>
            </a:r>
            <a:r>
              <a:rPr lang="en-GB" sz="1400" b="1" dirty="0"/>
              <a:t> ta </a:t>
            </a:r>
            <a:r>
              <a:rPr lang="en-GB" sz="1400" b="1" dirty="0" err="1"/>
              <a:t>région</a:t>
            </a:r>
            <a:endParaRPr lang="en-GB" sz="1400" b="1" dirty="0"/>
          </a:p>
          <a:p>
            <a:r>
              <a:rPr lang="en-GB" sz="2500" b="1" dirty="0"/>
              <a:t>………………………………………………………………</a:t>
            </a:r>
          </a:p>
          <a:p>
            <a:r>
              <a:rPr lang="en-GB" sz="2500" b="1" dirty="0"/>
              <a:t>……………………………………………………………… ……………………………………………………………… ……………………………………………………………… ……………………………………………………………… ……………………………………………………………… ………………………………………………………………</a:t>
            </a:r>
          </a:p>
        </p:txBody>
      </p:sp>
      <p:sp>
        <p:nvSpPr>
          <p:cNvPr id="7" name="Rectangle 6"/>
          <p:cNvSpPr/>
          <p:nvPr/>
        </p:nvSpPr>
        <p:spPr>
          <a:xfrm>
            <a:off x="6279776" y="3715871"/>
            <a:ext cx="5661212" cy="294490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GB" sz="1400" b="1" dirty="0" err="1"/>
              <a:t>Une</a:t>
            </a:r>
            <a:r>
              <a:rPr lang="en-GB" sz="1400" b="1" dirty="0"/>
              <a:t> </a:t>
            </a:r>
            <a:r>
              <a:rPr lang="en-GB" sz="1400" b="1" dirty="0" err="1"/>
              <a:t>région</a:t>
            </a:r>
            <a:r>
              <a:rPr lang="en-GB" sz="1400" b="1" dirty="0"/>
              <a:t> </a:t>
            </a:r>
            <a:r>
              <a:rPr lang="en-GB" sz="1400" b="1" dirty="0" err="1"/>
              <a:t>en</a:t>
            </a:r>
            <a:r>
              <a:rPr lang="en-GB" sz="1400" b="1" dirty="0"/>
              <a:t> France qui </a:t>
            </a:r>
            <a:r>
              <a:rPr lang="en-GB" sz="1400" b="1" dirty="0" err="1"/>
              <a:t>t’intéresse</a:t>
            </a:r>
            <a:endParaRPr lang="en-GB" sz="1400" b="1" dirty="0"/>
          </a:p>
          <a:p>
            <a:r>
              <a:rPr lang="en-GB" sz="2500" b="1" dirty="0"/>
              <a:t>………………………………………………………………</a:t>
            </a:r>
          </a:p>
          <a:p>
            <a:r>
              <a:rPr lang="en-GB" sz="2500" b="1" dirty="0"/>
              <a:t>……………………………………………………………… ……………………………………………………………… ……………………………………………………………… ……………………………………………………………… ……………………………………………………………… ………………………………………………………………</a:t>
            </a:r>
          </a:p>
        </p:txBody>
      </p:sp>
      <p:sp>
        <p:nvSpPr>
          <p:cNvPr id="8" name="Rectangle 7"/>
          <p:cNvSpPr/>
          <p:nvPr/>
        </p:nvSpPr>
        <p:spPr>
          <a:xfrm>
            <a:off x="6279776" y="107576"/>
            <a:ext cx="3738282" cy="38996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b="1" dirty="0"/>
              <a:t>Writing: 30-40 words per answer</a:t>
            </a:r>
          </a:p>
        </p:txBody>
      </p:sp>
    </p:spTree>
    <p:extLst>
      <p:ext uri="{BB962C8B-B14F-4D97-AF65-F5344CB8AC3E}">
        <p14:creationId xmlns:p14="http://schemas.microsoft.com/office/powerpoint/2010/main" val="35941155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987" y="203915"/>
            <a:ext cx="1926026" cy="144458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228600" indent="-228600">
              <a:buFont typeface="+mj-lt"/>
              <a:buAutoNum type="arabicPeriod"/>
            </a:pPr>
            <a:r>
              <a:rPr lang="en-GB" sz="1200" dirty="0" err="1"/>
              <a:t>une</a:t>
            </a:r>
            <a:r>
              <a:rPr lang="en-GB" sz="1200" dirty="0"/>
              <a:t> </a:t>
            </a:r>
            <a:r>
              <a:rPr lang="en-GB" sz="1200" dirty="0" err="1"/>
              <a:t>grande</a:t>
            </a:r>
            <a:r>
              <a:rPr lang="en-GB" sz="1200" dirty="0"/>
              <a:t> </a:t>
            </a:r>
            <a:r>
              <a:rPr lang="en-GB" sz="1200" dirty="0" err="1"/>
              <a:t>ville</a:t>
            </a:r>
            <a:endParaRPr lang="en-GB" sz="1200" dirty="0"/>
          </a:p>
          <a:p>
            <a:pPr marL="228600" indent="-228600">
              <a:buFont typeface="+mj-lt"/>
              <a:buAutoNum type="arabicPeriod"/>
            </a:pPr>
            <a:r>
              <a:rPr lang="en-GB" sz="1200" dirty="0" err="1"/>
              <a:t>une</a:t>
            </a:r>
            <a:r>
              <a:rPr lang="en-GB" sz="1200" dirty="0"/>
              <a:t> petite </a:t>
            </a:r>
            <a:r>
              <a:rPr lang="en-GB" sz="1200" dirty="0" err="1"/>
              <a:t>ville</a:t>
            </a:r>
            <a:endParaRPr lang="en-GB" sz="1200" dirty="0"/>
          </a:p>
          <a:p>
            <a:pPr marL="228600" indent="-228600">
              <a:buFont typeface="+mj-lt"/>
              <a:buAutoNum type="arabicPeriod"/>
            </a:pPr>
            <a:r>
              <a:rPr lang="en-GB" sz="1200" dirty="0"/>
              <a:t>la </a:t>
            </a:r>
            <a:r>
              <a:rPr lang="en-GB" sz="1200" dirty="0" err="1"/>
              <a:t>capitale</a:t>
            </a:r>
            <a:endParaRPr lang="en-GB" sz="1200" dirty="0"/>
          </a:p>
          <a:p>
            <a:pPr marL="228600" indent="-228600">
              <a:buFont typeface="+mj-lt"/>
              <a:buAutoNum type="arabicPeriod"/>
            </a:pPr>
            <a:r>
              <a:rPr lang="en-GB" sz="1200" dirty="0"/>
              <a:t>un petit village</a:t>
            </a:r>
          </a:p>
          <a:p>
            <a:pPr marL="228600" indent="-228600">
              <a:buFont typeface="+mj-lt"/>
              <a:buAutoNum type="arabicPeriod"/>
            </a:pPr>
            <a:r>
              <a:rPr lang="en-GB" sz="1200" dirty="0"/>
              <a:t>un grand village</a:t>
            </a:r>
          </a:p>
          <a:p>
            <a:pPr marL="228600" indent="-228600">
              <a:buFont typeface="+mj-lt"/>
              <a:buAutoNum type="arabicPeriod"/>
            </a:pPr>
            <a:r>
              <a:rPr lang="en-GB" sz="1200" dirty="0" err="1"/>
              <a:t>une</a:t>
            </a:r>
            <a:r>
              <a:rPr lang="en-GB" sz="1200" dirty="0"/>
              <a:t> </a:t>
            </a:r>
            <a:r>
              <a:rPr lang="en-GB" sz="1200" dirty="0" err="1"/>
              <a:t>ville</a:t>
            </a:r>
            <a:r>
              <a:rPr lang="en-GB" sz="1200" dirty="0"/>
              <a:t> </a:t>
            </a:r>
            <a:r>
              <a:rPr lang="en-GB" sz="1200" dirty="0" err="1"/>
              <a:t>importante</a:t>
            </a:r>
            <a:endParaRPr lang="en-GB" sz="1200" dirty="0"/>
          </a:p>
        </p:txBody>
      </p:sp>
      <p:sp>
        <p:nvSpPr>
          <p:cNvPr id="3" name="Rectangle 2"/>
          <p:cNvSpPr/>
          <p:nvPr/>
        </p:nvSpPr>
        <p:spPr>
          <a:xfrm>
            <a:off x="4250556" y="203915"/>
            <a:ext cx="1591175" cy="641582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228600" indent="-228600">
              <a:buFont typeface="+mj-lt"/>
              <a:buAutoNum type="arabicPeriod"/>
            </a:pPr>
            <a:r>
              <a:rPr lang="en-GB" sz="1200" dirty="0"/>
              <a:t>Beau/belle</a:t>
            </a:r>
          </a:p>
          <a:p>
            <a:pPr marL="228600" indent="-228600">
              <a:buFont typeface="+mj-lt"/>
              <a:buAutoNum type="arabicPeriod"/>
            </a:pPr>
            <a:r>
              <a:rPr lang="en-GB" sz="1200" dirty="0"/>
              <a:t>à </a:t>
            </a:r>
            <a:r>
              <a:rPr lang="en-GB" sz="1200" dirty="0" err="1"/>
              <a:t>couper</a:t>
            </a:r>
            <a:r>
              <a:rPr lang="en-GB" sz="1200" dirty="0"/>
              <a:t> le </a:t>
            </a:r>
            <a:r>
              <a:rPr lang="en-GB" sz="1200" dirty="0" err="1"/>
              <a:t>souffle</a:t>
            </a:r>
            <a:endParaRPr lang="en-GB" sz="1200" dirty="0"/>
          </a:p>
          <a:p>
            <a:pPr marL="228600" indent="-228600">
              <a:buFont typeface="+mj-lt"/>
              <a:buAutoNum type="arabicPeriod"/>
            </a:pPr>
            <a:r>
              <a:rPr lang="en-GB" sz="1200" dirty="0" err="1"/>
              <a:t>merveilleux</a:t>
            </a:r>
            <a:r>
              <a:rPr lang="en-GB" sz="1200" dirty="0"/>
              <a:t> </a:t>
            </a:r>
          </a:p>
          <a:p>
            <a:pPr marL="228600" indent="-228600">
              <a:buFont typeface="+mj-lt"/>
              <a:buAutoNum type="arabicPeriod"/>
            </a:pPr>
            <a:r>
              <a:rPr lang="en-GB" sz="1200" dirty="0" err="1"/>
              <a:t>Joli</a:t>
            </a:r>
            <a:endParaRPr lang="en-GB" sz="1200" dirty="0"/>
          </a:p>
          <a:p>
            <a:pPr marL="228600" indent="-228600">
              <a:buFont typeface="+mj-lt"/>
              <a:buAutoNum type="arabicPeriod"/>
            </a:pPr>
            <a:r>
              <a:rPr lang="en-GB" sz="1200" dirty="0" err="1"/>
              <a:t>Culturel</a:t>
            </a:r>
            <a:endParaRPr lang="en-GB" sz="1200" dirty="0"/>
          </a:p>
          <a:p>
            <a:pPr marL="228600" indent="-228600">
              <a:buFont typeface="+mj-lt"/>
              <a:buAutoNum type="arabicPeriod"/>
            </a:pPr>
            <a:r>
              <a:rPr lang="en-GB" sz="1200" dirty="0" err="1"/>
              <a:t>Dynamique</a:t>
            </a:r>
            <a:endParaRPr lang="en-GB" sz="1200" dirty="0"/>
          </a:p>
          <a:p>
            <a:pPr marL="228600" indent="-228600">
              <a:buFont typeface="+mj-lt"/>
              <a:buAutoNum type="arabicPeriod"/>
            </a:pPr>
            <a:r>
              <a:rPr lang="en-GB" sz="1200" dirty="0" err="1"/>
              <a:t>Animé</a:t>
            </a:r>
            <a:endParaRPr lang="en-GB" sz="1200" dirty="0"/>
          </a:p>
          <a:p>
            <a:pPr marL="228600" indent="-228600">
              <a:buFont typeface="+mj-lt"/>
              <a:buAutoNum type="arabicPeriod"/>
            </a:pPr>
            <a:r>
              <a:rPr lang="en-GB" sz="1200" dirty="0" err="1"/>
              <a:t>Touristique</a:t>
            </a:r>
            <a:endParaRPr lang="en-GB" sz="1200" dirty="0"/>
          </a:p>
          <a:p>
            <a:pPr marL="228600" indent="-228600">
              <a:buFont typeface="+mj-lt"/>
              <a:buAutoNum type="arabicPeriod"/>
            </a:pPr>
            <a:r>
              <a:rPr lang="en-GB" sz="1200" dirty="0" err="1"/>
              <a:t>Bondé</a:t>
            </a:r>
            <a:endParaRPr lang="en-GB" sz="1200" dirty="0"/>
          </a:p>
          <a:p>
            <a:pPr marL="228600" indent="-228600">
              <a:buFont typeface="+mj-lt"/>
              <a:buAutoNum type="arabicPeriod"/>
            </a:pPr>
            <a:r>
              <a:rPr lang="en-GB" sz="1200" dirty="0" err="1"/>
              <a:t>idéal</a:t>
            </a:r>
            <a:r>
              <a:rPr lang="en-GB" sz="1200" dirty="0"/>
              <a:t> pour … </a:t>
            </a:r>
          </a:p>
          <a:p>
            <a:pPr marL="228600" indent="-228600">
              <a:buFont typeface="+mj-lt"/>
              <a:buAutoNum type="arabicPeriod"/>
            </a:pPr>
            <a:r>
              <a:rPr lang="en-GB" sz="1200" dirty="0" err="1"/>
              <a:t>idéal</a:t>
            </a:r>
            <a:r>
              <a:rPr lang="en-GB" sz="1200" dirty="0"/>
              <a:t> </a:t>
            </a:r>
            <a:r>
              <a:rPr lang="en-GB" sz="1200" dirty="0" err="1"/>
              <a:t>si</a:t>
            </a:r>
            <a:r>
              <a:rPr lang="en-GB" sz="1200" dirty="0"/>
              <a:t> on </a:t>
            </a:r>
            <a:r>
              <a:rPr lang="en-GB" sz="1200" dirty="0" err="1"/>
              <a:t>aime</a:t>
            </a:r>
            <a:r>
              <a:rPr lang="en-GB" sz="1200" dirty="0"/>
              <a:t> …</a:t>
            </a:r>
          </a:p>
          <a:p>
            <a:pPr marL="228600" indent="-228600">
              <a:buFont typeface="+mj-lt"/>
              <a:buAutoNum type="arabicPeriod"/>
            </a:pPr>
            <a:r>
              <a:rPr lang="en-GB" sz="1200" dirty="0"/>
              <a:t> </a:t>
            </a:r>
            <a:r>
              <a:rPr lang="en-GB" sz="1200" dirty="0" err="1"/>
              <a:t>bien</a:t>
            </a:r>
            <a:r>
              <a:rPr lang="en-GB" sz="1200" dirty="0"/>
              <a:t> </a:t>
            </a:r>
            <a:r>
              <a:rPr lang="en-GB" sz="1200" dirty="0" err="1"/>
              <a:t>situé</a:t>
            </a:r>
            <a:endParaRPr lang="en-GB" sz="1200" dirty="0"/>
          </a:p>
          <a:p>
            <a:pPr marL="228600" indent="-228600">
              <a:buFont typeface="+mj-lt"/>
              <a:buAutoNum type="arabicPeriod"/>
            </a:pPr>
            <a:r>
              <a:rPr lang="en-GB" sz="1200" dirty="0" err="1"/>
              <a:t>Calme</a:t>
            </a:r>
            <a:endParaRPr lang="en-GB" sz="1200" dirty="0"/>
          </a:p>
          <a:p>
            <a:pPr marL="228600" indent="-228600">
              <a:buFont typeface="+mj-lt"/>
              <a:buAutoNum type="arabicPeriod"/>
            </a:pPr>
            <a:r>
              <a:rPr lang="en-GB" sz="1200" dirty="0" err="1"/>
              <a:t>Tranquille</a:t>
            </a:r>
            <a:endParaRPr lang="en-GB" sz="1200" dirty="0"/>
          </a:p>
          <a:p>
            <a:pPr marL="228600" indent="-228600">
              <a:buFont typeface="+mj-lt"/>
              <a:buAutoNum type="arabicPeriod"/>
            </a:pPr>
            <a:r>
              <a:rPr lang="en-GB" sz="1200" dirty="0"/>
              <a:t>Divers</a:t>
            </a:r>
          </a:p>
          <a:p>
            <a:pPr marL="228600" indent="-228600">
              <a:buFont typeface="+mj-lt"/>
              <a:buAutoNum type="arabicPeriod"/>
            </a:pPr>
            <a:r>
              <a:rPr lang="en-GB" sz="1200" dirty="0" err="1"/>
              <a:t>Fanastique</a:t>
            </a:r>
            <a:endParaRPr lang="en-GB" sz="1200" dirty="0"/>
          </a:p>
          <a:p>
            <a:pPr marL="228600" indent="-228600">
              <a:buFont typeface="+mj-lt"/>
              <a:buAutoNum type="arabicPeriod"/>
            </a:pPr>
            <a:r>
              <a:rPr lang="en-GB" sz="1200" dirty="0"/>
              <a:t>Formidable</a:t>
            </a:r>
          </a:p>
          <a:p>
            <a:pPr marL="228600" indent="-228600">
              <a:buFont typeface="+mj-lt"/>
              <a:buAutoNum type="arabicPeriod"/>
            </a:pPr>
            <a:r>
              <a:rPr lang="en-GB" sz="1200" dirty="0"/>
              <a:t>Extra</a:t>
            </a:r>
          </a:p>
          <a:p>
            <a:pPr marL="228600" indent="-228600">
              <a:buFont typeface="+mj-lt"/>
              <a:buAutoNum type="arabicPeriod"/>
            </a:pPr>
            <a:r>
              <a:rPr lang="en-GB" sz="1200" dirty="0" err="1"/>
              <a:t>Chouette</a:t>
            </a:r>
            <a:endParaRPr lang="en-GB" sz="1200" dirty="0"/>
          </a:p>
          <a:p>
            <a:pPr marL="228600" indent="-228600">
              <a:buFont typeface="+mj-lt"/>
              <a:buAutoNum type="arabicPeriod"/>
            </a:pPr>
            <a:r>
              <a:rPr lang="en-GB" sz="1200" dirty="0"/>
              <a:t>Nickel</a:t>
            </a:r>
          </a:p>
          <a:p>
            <a:pPr marL="228600" indent="-228600">
              <a:buFont typeface="+mj-lt"/>
              <a:buAutoNum type="arabicPeriod"/>
            </a:pPr>
            <a:r>
              <a:rPr lang="en-GB" sz="1200" dirty="0" err="1"/>
              <a:t>inoubliable</a:t>
            </a:r>
            <a:r>
              <a:rPr lang="en-GB" sz="1200" dirty="0"/>
              <a:t>,</a:t>
            </a:r>
          </a:p>
          <a:p>
            <a:pPr marL="228600" indent="-228600">
              <a:buFont typeface="+mj-lt"/>
              <a:buAutoNum type="arabicPeriod"/>
            </a:pPr>
            <a:r>
              <a:rPr lang="en-GB" sz="1200" dirty="0" err="1"/>
              <a:t>Incroyable</a:t>
            </a:r>
            <a:endParaRPr lang="en-GB" sz="1200" dirty="0"/>
          </a:p>
          <a:p>
            <a:pPr marL="228600" indent="-228600">
              <a:buFont typeface="+mj-lt"/>
              <a:buAutoNum type="arabicPeriod"/>
            </a:pPr>
            <a:endParaRPr lang="en-GB" sz="1200" dirty="0"/>
          </a:p>
          <a:p>
            <a:pPr marL="228600" indent="-228600">
              <a:buFont typeface="+mj-lt"/>
              <a:buAutoNum type="arabicPeriod"/>
            </a:pPr>
            <a:r>
              <a:rPr lang="en-GB" sz="1200" dirty="0" err="1"/>
              <a:t>Dangereux</a:t>
            </a:r>
            <a:endParaRPr lang="en-GB" sz="1200" dirty="0"/>
          </a:p>
          <a:p>
            <a:pPr marL="228600" indent="-228600">
              <a:buFont typeface="+mj-lt"/>
              <a:buAutoNum type="arabicPeriod"/>
            </a:pPr>
            <a:r>
              <a:rPr lang="en-GB" sz="1200" dirty="0" err="1"/>
              <a:t>Isolé</a:t>
            </a:r>
            <a:endParaRPr lang="en-GB" sz="1200" dirty="0"/>
          </a:p>
          <a:p>
            <a:pPr marL="228600" indent="-228600">
              <a:buFont typeface="+mj-lt"/>
              <a:buAutoNum type="arabicPeriod"/>
            </a:pPr>
            <a:r>
              <a:rPr lang="en-GB" sz="1200" dirty="0" err="1"/>
              <a:t>Ennuyeux</a:t>
            </a:r>
            <a:endParaRPr lang="en-GB" sz="1200" dirty="0"/>
          </a:p>
          <a:p>
            <a:pPr marL="228600" indent="-228600">
              <a:buFont typeface="+mj-lt"/>
              <a:buAutoNum type="arabicPeriod"/>
            </a:pPr>
            <a:r>
              <a:rPr lang="en-GB" sz="1200" dirty="0" err="1"/>
              <a:t>pollué</a:t>
            </a:r>
            <a:endParaRPr lang="en-GB" sz="1200" dirty="0"/>
          </a:p>
          <a:p>
            <a:pPr marL="228600" indent="-228600">
              <a:buFont typeface="+mj-lt"/>
              <a:buAutoNum type="arabicPeriod"/>
            </a:pPr>
            <a:r>
              <a:rPr lang="en-GB" sz="1200" dirty="0"/>
              <a:t>Moche</a:t>
            </a:r>
          </a:p>
          <a:p>
            <a:pPr marL="228600" indent="-228600">
              <a:buFont typeface="+mj-lt"/>
              <a:buAutoNum type="arabicPeriod"/>
            </a:pPr>
            <a:r>
              <a:rPr lang="en-GB" sz="1200" dirty="0" err="1"/>
              <a:t>Épouvantable</a:t>
            </a:r>
            <a:endParaRPr lang="en-GB" sz="1200" dirty="0"/>
          </a:p>
          <a:p>
            <a:pPr marL="228600" indent="-228600">
              <a:buFont typeface="+mj-lt"/>
              <a:buAutoNum type="arabicPeriod"/>
            </a:pPr>
            <a:r>
              <a:rPr lang="en-GB" sz="1200" dirty="0" err="1"/>
              <a:t>Pénible</a:t>
            </a:r>
            <a:endParaRPr lang="en-GB" sz="1200" dirty="0"/>
          </a:p>
          <a:p>
            <a:pPr marL="228600" indent="-228600">
              <a:buFont typeface="+mj-lt"/>
              <a:buAutoNum type="arabicPeriod"/>
            </a:pPr>
            <a:r>
              <a:rPr lang="en-GB" sz="1200" dirty="0" err="1"/>
              <a:t>Affreux</a:t>
            </a:r>
            <a:endParaRPr lang="en-GB" sz="1200" dirty="0"/>
          </a:p>
          <a:p>
            <a:pPr marL="228600" indent="-228600">
              <a:buFont typeface="+mj-lt"/>
              <a:buAutoNum type="arabicPeriod"/>
            </a:pPr>
            <a:r>
              <a:rPr lang="en-GB" sz="1200" dirty="0"/>
              <a:t>Gris</a:t>
            </a:r>
          </a:p>
          <a:p>
            <a:pPr marL="228600" indent="-228600">
              <a:buFont typeface="+mj-lt"/>
              <a:buAutoNum type="arabicPeriod"/>
            </a:pPr>
            <a:r>
              <a:rPr lang="en-GB" sz="1200" dirty="0"/>
              <a:t>Horrible</a:t>
            </a:r>
          </a:p>
          <a:p>
            <a:pPr marL="228600" indent="-228600">
              <a:buFont typeface="+mj-lt"/>
              <a:buAutoNum type="arabicPeriod"/>
            </a:pPr>
            <a:r>
              <a:rPr lang="en-GB" sz="1200" dirty="0" err="1"/>
              <a:t>désastreux</a:t>
            </a:r>
            <a:endParaRPr lang="en-GB" sz="1200" dirty="0"/>
          </a:p>
        </p:txBody>
      </p:sp>
      <p:sp>
        <p:nvSpPr>
          <p:cNvPr id="4" name="Rectangle 3"/>
          <p:cNvSpPr/>
          <p:nvPr/>
        </p:nvSpPr>
        <p:spPr>
          <a:xfrm>
            <a:off x="7658256" y="220014"/>
            <a:ext cx="1900198" cy="651885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228600" indent="-228600">
              <a:buFont typeface="+mj-lt"/>
              <a:buAutoNum type="arabicPeriod"/>
            </a:pPr>
            <a:r>
              <a:rPr lang="en-GB" sz="1100" dirty="0" err="1"/>
              <a:t>une</a:t>
            </a:r>
            <a:r>
              <a:rPr lang="en-GB" sz="1100" dirty="0"/>
              <a:t> </a:t>
            </a:r>
            <a:r>
              <a:rPr lang="en-GB" sz="1100" dirty="0" err="1"/>
              <a:t>patinoire</a:t>
            </a:r>
            <a:endParaRPr lang="en-GB" sz="1100" dirty="0"/>
          </a:p>
          <a:p>
            <a:pPr marL="228600" indent="-228600">
              <a:buFont typeface="+mj-lt"/>
              <a:buAutoNum type="arabicPeriod"/>
            </a:pPr>
            <a:r>
              <a:rPr lang="en-GB" sz="1100" dirty="0"/>
              <a:t>Un </a:t>
            </a:r>
            <a:r>
              <a:rPr lang="en-GB" sz="1100" dirty="0" err="1"/>
              <a:t>stade</a:t>
            </a:r>
            <a:endParaRPr lang="en-GB" sz="1100" dirty="0"/>
          </a:p>
          <a:p>
            <a:pPr marL="228600" indent="-228600">
              <a:buFont typeface="+mj-lt"/>
              <a:buAutoNum type="arabicPeriod"/>
            </a:pPr>
            <a:r>
              <a:rPr lang="en-GB" sz="1100" dirty="0"/>
              <a:t>Un </a:t>
            </a:r>
            <a:r>
              <a:rPr lang="en-GB" sz="1100" dirty="0" err="1"/>
              <a:t>parc</a:t>
            </a:r>
            <a:r>
              <a:rPr lang="en-GB" sz="1100" dirty="0"/>
              <a:t>, </a:t>
            </a:r>
            <a:r>
              <a:rPr lang="en-GB" sz="1100" dirty="0" err="1"/>
              <a:t>jardin</a:t>
            </a:r>
            <a:r>
              <a:rPr lang="en-GB" sz="1100" dirty="0"/>
              <a:t> public</a:t>
            </a:r>
          </a:p>
          <a:p>
            <a:pPr marL="228600" indent="-228600">
              <a:buFont typeface="+mj-lt"/>
              <a:buAutoNum type="arabicPeriod"/>
            </a:pPr>
            <a:r>
              <a:rPr lang="en-GB" sz="1100" dirty="0"/>
              <a:t>Un </a:t>
            </a:r>
            <a:r>
              <a:rPr lang="en-GB" sz="1100" dirty="0" err="1"/>
              <a:t>aire</a:t>
            </a:r>
            <a:r>
              <a:rPr lang="en-GB" sz="1100" dirty="0"/>
              <a:t> de </a:t>
            </a:r>
            <a:r>
              <a:rPr lang="en-GB" sz="1100" dirty="0" err="1"/>
              <a:t>jeux</a:t>
            </a:r>
            <a:r>
              <a:rPr lang="en-GB" sz="1100" dirty="0"/>
              <a:t>, </a:t>
            </a:r>
            <a:r>
              <a:rPr lang="en-GB" sz="1100" dirty="0" err="1"/>
              <a:t>salle</a:t>
            </a:r>
            <a:r>
              <a:rPr lang="en-GB" sz="1100" dirty="0"/>
              <a:t> de </a:t>
            </a:r>
            <a:r>
              <a:rPr lang="en-GB" sz="1100" dirty="0" err="1"/>
              <a:t>jeux</a:t>
            </a:r>
            <a:endParaRPr lang="en-GB" sz="1100" dirty="0"/>
          </a:p>
          <a:p>
            <a:pPr marL="228600" indent="-228600">
              <a:buFont typeface="+mj-lt"/>
              <a:buAutoNum type="arabicPeriod"/>
            </a:pPr>
            <a:r>
              <a:rPr lang="en-GB" sz="1100" dirty="0"/>
              <a:t>Un </a:t>
            </a:r>
            <a:r>
              <a:rPr lang="en-GB" sz="1100" dirty="0" err="1"/>
              <a:t>parc</a:t>
            </a:r>
            <a:r>
              <a:rPr lang="en-GB" sz="1100" dirty="0"/>
              <a:t> de skate</a:t>
            </a:r>
          </a:p>
          <a:p>
            <a:pPr marL="228600" indent="-228600">
              <a:buFont typeface="+mj-lt"/>
              <a:buAutoNum type="arabicPeriod"/>
            </a:pPr>
            <a:r>
              <a:rPr lang="en-GB" sz="1100" dirty="0"/>
              <a:t>Un </a:t>
            </a:r>
            <a:r>
              <a:rPr lang="en-GB" sz="1100" dirty="0" err="1"/>
              <a:t>cinéma</a:t>
            </a:r>
            <a:endParaRPr lang="en-GB" sz="1100" dirty="0"/>
          </a:p>
          <a:p>
            <a:pPr marL="228600" indent="-228600">
              <a:buFont typeface="+mj-lt"/>
              <a:buAutoNum type="arabicPeriod"/>
            </a:pPr>
            <a:r>
              <a:rPr lang="en-GB" sz="1100" dirty="0"/>
              <a:t>Des restaurants</a:t>
            </a:r>
          </a:p>
          <a:p>
            <a:pPr marL="228600" indent="-228600">
              <a:buFont typeface="+mj-lt"/>
              <a:buAutoNum type="arabicPeriod"/>
            </a:pPr>
            <a:r>
              <a:rPr lang="en-GB" sz="1100" dirty="0"/>
              <a:t>Des bars, café</a:t>
            </a:r>
          </a:p>
          <a:p>
            <a:pPr marL="228600" indent="-228600">
              <a:buFont typeface="+mj-lt"/>
              <a:buAutoNum type="arabicPeriod"/>
            </a:pPr>
            <a:r>
              <a:rPr lang="en-GB" sz="1100" dirty="0" err="1"/>
              <a:t>Une</a:t>
            </a:r>
            <a:r>
              <a:rPr lang="en-GB" sz="1100" dirty="0"/>
              <a:t> </a:t>
            </a:r>
            <a:r>
              <a:rPr lang="en-GB" sz="1100" dirty="0" err="1"/>
              <a:t>bibliothèque</a:t>
            </a:r>
            <a:endParaRPr lang="en-GB" sz="1100" dirty="0"/>
          </a:p>
          <a:p>
            <a:pPr marL="228600" indent="-228600">
              <a:buFont typeface="+mj-lt"/>
              <a:buAutoNum type="arabicPeriod"/>
            </a:pPr>
            <a:r>
              <a:rPr lang="en-GB" sz="1100" dirty="0"/>
              <a:t>Un centre de sport</a:t>
            </a:r>
          </a:p>
          <a:p>
            <a:pPr marL="228600" indent="-228600">
              <a:buFont typeface="+mj-lt"/>
              <a:buAutoNum type="arabicPeriod"/>
            </a:pPr>
            <a:r>
              <a:rPr lang="en-GB" sz="1100" dirty="0"/>
              <a:t>Un centre de </a:t>
            </a:r>
            <a:r>
              <a:rPr lang="en-GB" sz="1100" dirty="0" err="1"/>
              <a:t>loisirs</a:t>
            </a:r>
            <a:endParaRPr lang="en-GB" sz="1100" dirty="0"/>
          </a:p>
          <a:p>
            <a:pPr marL="228600" indent="-228600">
              <a:buFont typeface="+mj-lt"/>
              <a:buAutoNum type="arabicPeriod"/>
            </a:pPr>
            <a:r>
              <a:rPr lang="en-GB" sz="1100" dirty="0"/>
              <a:t>Un centre commercial</a:t>
            </a:r>
          </a:p>
          <a:p>
            <a:pPr marL="228600" indent="-228600">
              <a:buFont typeface="+mj-lt"/>
              <a:buAutoNum type="arabicPeriod"/>
            </a:pPr>
            <a:r>
              <a:rPr lang="en-GB" sz="1100" dirty="0"/>
              <a:t>Des </a:t>
            </a:r>
            <a:r>
              <a:rPr lang="en-GB" sz="1100" dirty="0" err="1"/>
              <a:t>magasins</a:t>
            </a:r>
            <a:r>
              <a:rPr lang="en-GB" sz="1100" dirty="0"/>
              <a:t> </a:t>
            </a:r>
          </a:p>
          <a:p>
            <a:pPr marL="228600" indent="-228600">
              <a:buFont typeface="+mj-lt"/>
              <a:buAutoNum type="arabicPeriod"/>
            </a:pPr>
            <a:r>
              <a:rPr lang="en-GB" sz="1100" dirty="0"/>
              <a:t>Un bowling</a:t>
            </a:r>
          </a:p>
          <a:p>
            <a:pPr marL="228600" indent="-228600">
              <a:buFont typeface="+mj-lt"/>
              <a:buAutoNum type="arabicPeriod"/>
            </a:pPr>
            <a:r>
              <a:rPr lang="en-GB" sz="1100" dirty="0"/>
              <a:t>Un zoo, </a:t>
            </a:r>
            <a:r>
              <a:rPr lang="en-GB" sz="1100" dirty="0" err="1"/>
              <a:t>parc</a:t>
            </a:r>
            <a:r>
              <a:rPr lang="en-GB" sz="1100" dirty="0"/>
              <a:t> </a:t>
            </a:r>
            <a:r>
              <a:rPr lang="en-GB" sz="1100" dirty="0" err="1"/>
              <a:t>zoologique</a:t>
            </a:r>
            <a:endParaRPr lang="en-GB" sz="1100" dirty="0"/>
          </a:p>
          <a:p>
            <a:pPr marL="228600" indent="-228600">
              <a:buFont typeface="+mj-lt"/>
              <a:buAutoNum type="arabicPeriod"/>
            </a:pPr>
            <a:r>
              <a:rPr lang="en-GB" sz="1100" dirty="0" err="1"/>
              <a:t>Une</a:t>
            </a:r>
            <a:r>
              <a:rPr lang="en-GB" sz="1100" dirty="0"/>
              <a:t> </a:t>
            </a:r>
            <a:r>
              <a:rPr lang="en-GB" sz="1100" dirty="0" err="1"/>
              <a:t>rivière</a:t>
            </a:r>
            <a:r>
              <a:rPr lang="en-GB" sz="1100" dirty="0"/>
              <a:t>, </a:t>
            </a:r>
            <a:r>
              <a:rPr lang="en-GB" sz="1100" dirty="0" err="1"/>
              <a:t>fleuve</a:t>
            </a:r>
            <a:endParaRPr lang="en-GB" sz="1100" dirty="0"/>
          </a:p>
          <a:p>
            <a:pPr marL="228600" indent="-228600">
              <a:buFont typeface="+mj-lt"/>
              <a:buAutoNum type="arabicPeriod"/>
            </a:pPr>
            <a:r>
              <a:rPr lang="en-GB" sz="1100" dirty="0" err="1"/>
              <a:t>Une</a:t>
            </a:r>
            <a:r>
              <a:rPr lang="en-GB" sz="1100" dirty="0"/>
              <a:t> </a:t>
            </a:r>
            <a:r>
              <a:rPr lang="en-GB" sz="1100" dirty="0" err="1"/>
              <a:t>plage</a:t>
            </a:r>
            <a:endParaRPr lang="en-GB" sz="1100" dirty="0"/>
          </a:p>
          <a:p>
            <a:pPr marL="228600" indent="-228600">
              <a:buFont typeface="+mj-lt"/>
              <a:buAutoNum type="arabicPeriod"/>
            </a:pPr>
            <a:r>
              <a:rPr lang="en-GB" sz="1100" dirty="0"/>
              <a:t>Un terrain de golf, de foot</a:t>
            </a:r>
          </a:p>
          <a:p>
            <a:pPr marL="228600" indent="-228600">
              <a:buFont typeface="+mj-lt"/>
              <a:buAutoNum type="arabicPeriod"/>
            </a:pPr>
            <a:r>
              <a:rPr lang="en-GB" sz="1100" dirty="0"/>
              <a:t>Un </a:t>
            </a:r>
            <a:r>
              <a:rPr lang="en-GB" sz="1100" dirty="0" err="1"/>
              <a:t>hôpital</a:t>
            </a:r>
            <a:endParaRPr lang="en-GB" sz="1100" dirty="0"/>
          </a:p>
          <a:p>
            <a:pPr marL="228600" indent="-228600">
              <a:buFont typeface="+mj-lt"/>
              <a:buAutoNum type="arabicPeriod"/>
            </a:pPr>
            <a:r>
              <a:rPr lang="en-GB" sz="1100" dirty="0"/>
              <a:t>Un </a:t>
            </a:r>
            <a:r>
              <a:rPr lang="en-GB" sz="1100" dirty="0" err="1"/>
              <a:t>théâtre</a:t>
            </a:r>
            <a:endParaRPr lang="en-GB" sz="1100" dirty="0"/>
          </a:p>
          <a:p>
            <a:pPr marL="228600" indent="-228600">
              <a:buFont typeface="+mj-lt"/>
              <a:buAutoNum type="arabicPeriod"/>
            </a:pPr>
            <a:r>
              <a:rPr lang="en-GB" sz="1100" dirty="0" err="1"/>
              <a:t>Une</a:t>
            </a:r>
            <a:r>
              <a:rPr lang="en-GB" sz="1100" dirty="0"/>
              <a:t> </a:t>
            </a:r>
            <a:r>
              <a:rPr lang="en-GB" sz="1100" dirty="0" err="1"/>
              <a:t>forêt</a:t>
            </a:r>
            <a:r>
              <a:rPr lang="en-GB" sz="1100" dirty="0"/>
              <a:t> </a:t>
            </a:r>
          </a:p>
          <a:p>
            <a:pPr marL="228600" indent="-228600">
              <a:buFont typeface="+mj-lt"/>
              <a:buAutoNum type="arabicPeriod"/>
            </a:pPr>
            <a:r>
              <a:rPr lang="en-GB" sz="1100" dirty="0"/>
              <a:t>Un </a:t>
            </a:r>
            <a:r>
              <a:rPr lang="en-GB" sz="1100" dirty="0" err="1"/>
              <a:t>aéroport</a:t>
            </a:r>
            <a:endParaRPr lang="en-GB" sz="1100" dirty="0"/>
          </a:p>
          <a:p>
            <a:pPr marL="228600" indent="-228600">
              <a:buFont typeface="+mj-lt"/>
              <a:buAutoNum type="arabicPeriod"/>
            </a:pPr>
            <a:r>
              <a:rPr lang="en-GB" sz="1100" dirty="0" err="1"/>
              <a:t>Une</a:t>
            </a:r>
            <a:r>
              <a:rPr lang="en-GB" sz="1100" dirty="0"/>
              <a:t> </a:t>
            </a:r>
            <a:r>
              <a:rPr lang="en-GB" sz="1100" dirty="0" err="1"/>
              <a:t>gare</a:t>
            </a:r>
            <a:r>
              <a:rPr lang="en-GB" sz="1100" dirty="0"/>
              <a:t> (</a:t>
            </a:r>
            <a:r>
              <a:rPr lang="en-GB" sz="1100" dirty="0" err="1"/>
              <a:t>routière</a:t>
            </a:r>
            <a:r>
              <a:rPr lang="en-GB" sz="1100" dirty="0"/>
              <a:t>)</a:t>
            </a:r>
          </a:p>
          <a:p>
            <a:pPr marL="228600" indent="-228600">
              <a:buFont typeface="+mj-lt"/>
              <a:buAutoNum type="arabicPeriod"/>
            </a:pPr>
            <a:r>
              <a:rPr lang="en-GB" sz="1100" dirty="0"/>
              <a:t>Des transports </a:t>
            </a:r>
            <a:r>
              <a:rPr lang="en-GB" sz="1100" dirty="0" err="1"/>
              <a:t>en</a:t>
            </a:r>
            <a:r>
              <a:rPr lang="en-GB" sz="1100" dirty="0"/>
              <a:t> </a:t>
            </a:r>
            <a:r>
              <a:rPr lang="en-GB" sz="1100" dirty="0" err="1"/>
              <a:t>commun</a:t>
            </a:r>
            <a:endParaRPr lang="en-GB" sz="1100" dirty="0"/>
          </a:p>
          <a:p>
            <a:pPr marL="228600" indent="-228600">
              <a:buFont typeface="+mj-lt"/>
              <a:buAutoNum type="arabicPeriod"/>
            </a:pPr>
            <a:r>
              <a:rPr lang="en-GB" sz="1100" dirty="0"/>
              <a:t>Des centres de </a:t>
            </a:r>
            <a:r>
              <a:rPr lang="en-GB" sz="1100" dirty="0" err="1"/>
              <a:t>recyclage</a:t>
            </a:r>
            <a:endParaRPr lang="en-GB" sz="1100" dirty="0"/>
          </a:p>
          <a:p>
            <a:pPr marL="228600" indent="-228600">
              <a:buFont typeface="+mj-lt"/>
              <a:buAutoNum type="arabicPeriod"/>
            </a:pPr>
            <a:r>
              <a:rPr lang="en-GB" sz="1100" dirty="0"/>
              <a:t>Des agents de police</a:t>
            </a:r>
          </a:p>
          <a:p>
            <a:pPr marL="228600" indent="-228600">
              <a:buFont typeface="+mj-lt"/>
              <a:buAutoNum type="arabicPeriod"/>
            </a:pPr>
            <a:r>
              <a:rPr lang="en-GB" sz="1100" dirty="0"/>
              <a:t>Des </a:t>
            </a:r>
            <a:r>
              <a:rPr lang="en-GB" sz="1100" dirty="0" err="1"/>
              <a:t>poubelles</a:t>
            </a:r>
            <a:endParaRPr lang="en-GB" sz="1100" dirty="0"/>
          </a:p>
          <a:p>
            <a:pPr marL="228600" indent="-228600">
              <a:buFont typeface="+mj-lt"/>
              <a:buAutoNum type="arabicPeriod"/>
            </a:pPr>
            <a:r>
              <a:rPr lang="en-GB" sz="1100" dirty="0"/>
              <a:t>Des </a:t>
            </a:r>
            <a:r>
              <a:rPr lang="en-GB" sz="1100" dirty="0" err="1"/>
              <a:t>équipements</a:t>
            </a:r>
            <a:endParaRPr lang="en-GB" sz="1100" dirty="0"/>
          </a:p>
          <a:p>
            <a:pPr marL="228600" indent="-228600">
              <a:buFont typeface="+mj-lt"/>
              <a:buAutoNum type="arabicPeriod"/>
            </a:pPr>
            <a:r>
              <a:rPr lang="en-GB" sz="1100" dirty="0"/>
              <a:t>Des divertissements</a:t>
            </a:r>
          </a:p>
          <a:p>
            <a:pPr marL="228600" indent="-228600">
              <a:buFont typeface="+mj-lt"/>
              <a:buAutoNum type="arabicPeriod"/>
            </a:pPr>
            <a:r>
              <a:rPr lang="en-GB" sz="1100" dirty="0"/>
              <a:t>Des choses à faire pour les </a:t>
            </a:r>
            <a:r>
              <a:rPr lang="en-GB" sz="1100" dirty="0" err="1"/>
              <a:t>ados</a:t>
            </a:r>
            <a:endParaRPr lang="en-GB" sz="1100" dirty="0"/>
          </a:p>
          <a:p>
            <a:pPr marL="228600" indent="-228600">
              <a:buFont typeface="+mj-lt"/>
              <a:buAutoNum type="arabicPeriod"/>
            </a:pPr>
            <a:r>
              <a:rPr lang="en-GB" sz="1100" dirty="0"/>
              <a:t>Des centres </a:t>
            </a:r>
            <a:r>
              <a:rPr lang="en-GB" sz="1100" dirty="0" err="1"/>
              <a:t>d’intérêt</a:t>
            </a:r>
            <a:endParaRPr lang="en-GB" sz="1100" dirty="0"/>
          </a:p>
          <a:p>
            <a:pPr marL="228600" indent="-228600">
              <a:buFont typeface="+mj-lt"/>
              <a:buAutoNum type="arabicPeriod"/>
            </a:pPr>
            <a:r>
              <a:rPr lang="en-GB" sz="1100" dirty="0"/>
              <a:t>De la pollution </a:t>
            </a:r>
          </a:p>
          <a:p>
            <a:pPr marL="228600" indent="-228600">
              <a:buFont typeface="+mj-lt"/>
              <a:buAutoNum type="arabicPeriod"/>
            </a:pPr>
            <a:r>
              <a:rPr lang="en-GB" sz="1100" dirty="0"/>
              <a:t>Le </a:t>
            </a:r>
            <a:r>
              <a:rPr lang="en-GB" sz="1100" dirty="0" err="1"/>
              <a:t>paysage</a:t>
            </a:r>
            <a:endParaRPr lang="en-GB" sz="1100" dirty="0"/>
          </a:p>
          <a:p>
            <a:pPr marL="228600" indent="-228600">
              <a:buFont typeface="+mj-lt"/>
              <a:buAutoNum type="arabicPeriod"/>
            </a:pPr>
            <a:r>
              <a:rPr lang="en-GB" sz="1100" dirty="0"/>
              <a:t>La circulation</a:t>
            </a:r>
          </a:p>
          <a:p>
            <a:pPr marL="228600" indent="-228600">
              <a:buFont typeface="+mj-lt"/>
              <a:buAutoNum type="arabicPeriod"/>
            </a:pPr>
            <a:r>
              <a:rPr lang="en-GB" sz="1100" dirty="0"/>
              <a:t>Le bruit </a:t>
            </a:r>
          </a:p>
          <a:p>
            <a:pPr marL="228600" indent="-228600">
              <a:buFont typeface="+mj-lt"/>
              <a:buAutoNum type="arabicPeriod"/>
            </a:pPr>
            <a:r>
              <a:rPr lang="en-GB" sz="1100" dirty="0" err="1"/>
              <a:t>Une</a:t>
            </a:r>
            <a:r>
              <a:rPr lang="en-GB" sz="1100" dirty="0"/>
              <a:t> </a:t>
            </a:r>
            <a:r>
              <a:rPr lang="en-GB" sz="1100" dirty="0" err="1"/>
              <a:t>librarie</a:t>
            </a:r>
            <a:r>
              <a:rPr lang="en-GB" sz="1100" dirty="0"/>
              <a:t> </a:t>
            </a:r>
          </a:p>
        </p:txBody>
      </p:sp>
      <p:sp>
        <p:nvSpPr>
          <p:cNvPr id="5" name="Rectangle 4"/>
          <p:cNvSpPr/>
          <p:nvPr/>
        </p:nvSpPr>
        <p:spPr>
          <a:xfrm>
            <a:off x="198987" y="1648497"/>
            <a:ext cx="1926026" cy="183094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228600" indent="-228600">
              <a:buFont typeface="+mj-lt"/>
              <a:buAutoNum type="arabicPeriod"/>
            </a:pPr>
            <a:r>
              <a:rPr lang="en-GB" sz="1200" dirty="0" err="1"/>
              <a:t>en</a:t>
            </a:r>
            <a:r>
              <a:rPr lang="en-GB" sz="1200" dirty="0"/>
              <a:t> </a:t>
            </a:r>
            <a:r>
              <a:rPr lang="en-GB" sz="1200" dirty="0" err="1"/>
              <a:t>ville</a:t>
            </a:r>
            <a:endParaRPr lang="en-GB" sz="1200" dirty="0"/>
          </a:p>
          <a:p>
            <a:pPr marL="228600" indent="-228600">
              <a:buFont typeface="+mj-lt"/>
              <a:buAutoNum type="arabicPeriod"/>
            </a:pPr>
            <a:r>
              <a:rPr lang="en-GB" sz="1200" dirty="0"/>
              <a:t>Au </a:t>
            </a:r>
            <a:r>
              <a:rPr lang="en-GB" sz="1200" dirty="0" err="1"/>
              <a:t>bord</a:t>
            </a:r>
            <a:r>
              <a:rPr lang="en-GB" sz="1200" dirty="0"/>
              <a:t> de la </a:t>
            </a:r>
            <a:r>
              <a:rPr lang="en-GB" sz="1200" dirty="0" err="1"/>
              <a:t>mer</a:t>
            </a:r>
            <a:endParaRPr lang="en-GB" sz="1200" dirty="0"/>
          </a:p>
          <a:p>
            <a:pPr marL="228600" indent="-228600">
              <a:buFont typeface="+mj-lt"/>
              <a:buAutoNum type="arabicPeriod"/>
            </a:pPr>
            <a:r>
              <a:rPr lang="en-GB" sz="1200" dirty="0"/>
              <a:t>À la </a:t>
            </a:r>
            <a:r>
              <a:rPr lang="en-GB" sz="1200" dirty="0" err="1"/>
              <a:t>montagne</a:t>
            </a:r>
            <a:endParaRPr lang="en-GB" sz="1200" dirty="0"/>
          </a:p>
          <a:p>
            <a:pPr marL="228600" indent="-228600">
              <a:buFont typeface="+mj-lt"/>
              <a:buAutoNum type="arabicPeriod"/>
            </a:pPr>
            <a:r>
              <a:rPr lang="en-GB" sz="1200" dirty="0"/>
              <a:t>À la </a:t>
            </a:r>
            <a:r>
              <a:rPr lang="en-GB" sz="1200" dirty="0" err="1"/>
              <a:t>campagne</a:t>
            </a:r>
            <a:r>
              <a:rPr lang="en-GB" sz="1200" dirty="0"/>
              <a:t> </a:t>
            </a:r>
          </a:p>
          <a:p>
            <a:pPr marL="228600" indent="-228600">
              <a:buFont typeface="+mj-lt"/>
              <a:buAutoNum type="arabicPeriod"/>
            </a:pPr>
            <a:r>
              <a:rPr lang="en-GB" sz="1200" dirty="0"/>
              <a:t>À + town/city</a:t>
            </a:r>
          </a:p>
          <a:p>
            <a:pPr marL="228600" indent="-228600">
              <a:buFont typeface="+mj-lt"/>
              <a:buAutoNum type="arabicPeriod"/>
            </a:pPr>
            <a:r>
              <a:rPr lang="en-GB" sz="1200" dirty="0" err="1"/>
              <a:t>Dans</a:t>
            </a:r>
            <a:r>
              <a:rPr lang="en-GB" sz="1200" dirty="0"/>
              <a:t> le </a:t>
            </a:r>
            <a:r>
              <a:rPr lang="en-GB" sz="1200" dirty="0" err="1"/>
              <a:t>nord</a:t>
            </a:r>
            <a:r>
              <a:rPr lang="en-GB" sz="1200" dirty="0"/>
              <a:t>/</a:t>
            </a:r>
            <a:r>
              <a:rPr lang="en-GB" sz="1200" dirty="0" err="1"/>
              <a:t>sud</a:t>
            </a:r>
            <a:r>
              <a:rPr lang="en-GB" sz="1200" dirty="0"/>
              <a:t>/</a:t>
            </a:r>
            <a:r>
              <a:rPr lang="en-GB" sz="1200" dirty="0" err="1"/>
              <a:t>l’est</a:t>
            </a:r>
            <a:r>
              <a:rPr lang="en-GB" sz="1200" dirty="0"/>
              <a:t>/</a:t>
            </a:r>
            <a:r>
              <a:rPr lang="en-GB" sz="1200" dirty="0" err="1"/>
              <a:t>l’oust</a:t>
            </a:r>
            <a:r>
              <a:rPr lang="en-GB" sz="1200" dirty="0"/>
              <a:t> de la/du/de l’/des</a:t>
            </a:r>
          </a:p>
          <a:p>
            <a:pPr marL="228600" indent="-228600">
              <a:buFont typeface="+mj-lt"/>
              <a:buAutoNum type="arabicPeriod"/>
            </a:pPr>
            <a:r>
              <a:rPr lang="en-GB" sz="1200" dirty="0"/>
              <a:t>À un </a:t>
            </a:r>
            <a:r>
              <a:rPr lang="en-GB" sz="1200" dirty="0" err="1"/>
              <a:t>nouvel</a:t>
            </a:r>
            <a:r>
              <a:rPr lang="en-GB" sz="1200" dirty="0"/>
              <a:t> </a:t>
            </a:r>
            <a:r>
              <a:rPr lang="en-GB" sz="1200" dirty="0" err="1"/>
              <a:t>endroit</a:t>
            </a:r>
            <a:endParaRPr lang="en-GB" sz="1200" dirty="0"/>
          </a:p>
        </p:txBody>
      </p:sp>
      <p:sp>
        <p:nvSpPr>
          <p:cNvPr id="8" name="Rectangle 7"/>
          <p:cNvSpPr/>
          <p:nvPr/>
        </p:nvSpPr>
        <p:spPr>
          <a:xfrm>
            <a:off x="198988" y="3479442"/>
            <a:ext cx="1926026" cy="2084231"/>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marL="228600" indent="-228600">
              <a:buFont typeface="+mj-lt"/>
              <a:buAutoNum type="arabicPeriod"/>
            </a:pPr>
            <a:r>
              <a:rPr lang="en-GB" sz="1200" dirty="0">
                <a:solidFill>
                  <a:srgbClr val="FF0000"/>
                </a:solidFill>
              </a:rPr>
              <a:t>au lieu</a:t>
            </a:r>
          </a:p>
          <a:p>
            <a:pPr marL="228600" indent="-228600">
              <a:buFont typeface="+mj-lt"/>
              <a:buAutoNum type="arabicPeriod"/>
            </a:pPr>
            <a:r>
              <a:rPr lang="en-GB" sz="1200" dirty="0">
                <a:solidFill>
                  <a:srgbClr val="FF0000"/>
                </a:solidFill>
              </a:rPr>
              <a:t>Pour </a:t>
            </a:r>
            <a:r>
              <a:rPr lang="en-GB" sz="1200" dirty="0" err="1">
                <a:solidFill>
                  <a:srgbClr val="FF0000"/>
                </a:solidFill>
              </a:rPr>
              <a:t>qu’on</a:t>
            </a:r>
            <a:r>
              <a:rPr lang="en-GB" sz="1200" dirty="0">
                <a:solidFill>
                  <a:srgbClr val="FF0000"/>
                </a:solidFill>
              </a:rPr>
              <a:t> </a:t>
            </a:r>
            <a:r>
              <a:rPr lang="en-GB" sz="1200" dirty="0" err="1">
                <a:solidFill>
                  <a:srgbClr val="FF0000"/>
                </a:solidFill>
              </a:rPr>
              <a:t>puisse</a:t>
            </a:r>
            <a:endParaRPr lang="en-GB" sz="1200" dirty="0">
              <a:solidFill>
                <a:srgbClr val="FF0000"/>
              </a:solidFill>
            </a:endParaRPr>
          </a:p>
          <a:p>
            <a:pPr marL="228600" indent="-228600">
              <a:buFont typeface="+mj-lt"/>
              <a:buAutoNum type="arabicPeriod"/>
            </a:pPr>
            <a:r>
              <a:rPr lang="en-GB" sz="1200" dirty="0">
                <a:solidFill>
                  <a:srgbClr val="FF0000"/>
                </a:solidFill>
              </a:rPr>
              <a:t>Pour que je </a:t>
            </a:r>
            <a:r>
              <a:rPr lang="en-GB" sz="1200" dirty="0" err="1">
                <a:solidFill>
                  <a:srgbClr val="FF0000"/>
                </a:solidFill>
              </a:rPr>
              <a:t>puisse</a:t>
            </a:r>
            <a:endParaRPr lang="en-GB" sz="1200" dirty="0">
              <a:solidFill>
                <a:srgbClr val="FF0000"/>
              </a:solidFill>
            </a:endParaRPr>
          </a:p>
          <a:p>
            <a:pPr marL="228600" indent="-228600">
              <a:buFont typeface="+mj-lt"/>
              <a:buAutoNum type="arabicPeriod"/>
            </a:pPr>
            <a:endParaRPr lang="en-GB" sz="1200" dirty="0">
              <a:solidFill>
                <a:srgbClr val="FF0000"/>
              </a:solidFill>
            </a:endParaRPr>
          </a:p>
          <a:p>
            <a:pPr marL="228600" indent="-228600">
              <a:buFont typeface="+mj-lt"/>
              <a:buAutoNum type="arabicPeriod"/>
            </a:pPr>
            <a:r>
              <a:rPr lang="en-GB" sz="1200" dirty="0">
                <a:solidFill>
                  <a:srgbClr val="FF0000"/>
                </a:solidFill>
              </a:rPr>
              <a:t>Si </a:t>
            </a:r>
            <a:r>
              <a:rPr lang="en-GB" sz="1200" dirty="0" err="1">
                <a:solidFill>
                  <a:srgbClr val="FF0000"/>
                </a:solidFill>
              </a:rPr>
              <a:t>j’aurai</a:t>
            </a:r>
            <a:r>
              <a:rPr lang="en-GB" sz="1200" dirty="0">
                <a:solidFill>
                  <a:srgbClr val="FF0000"/>
                </a:solidFill>
              </a:rPr>
              <a:t> le temps, je </a:t>
            </a:r>
            <a:r>
              <a:rPr lang="en-GB" sz="1200" dirty="0" err="1">
                <a:solidFill>
                  <a:srgbClr val="FF0000"/>
                </a:solidFill>
              </a:rPr>
              <a:t>vais</a:t>
            </a:r>
            <a:r>
              <a:rPr lang="en-GB" sz="1200" dirty="0">
                <a:solidFill>
                  <a:srgbClr val="FF0000"/>
                </a:solidFill>
              </a:rPr>
              <a:t> </a:t>
            </a:r>
            <a:r>
              <a:rPr lang="en-GB" sz="1200" dirty="0" err="1">
                <a:solidFill>
                  <a:srgbClr val="FF0000"/>
                </a:solidFill>
              </a:rPr>
              <a:t>aussi</a:t>
            </a:r>
            <a:endParaRPr lang="en-GB" sz="1200" dirty="0">
              <a:solidFill>
                <a:srgbClr val="FF0000"/>
              </a:solidFill>
            </a:endParaRPr>
          </a:p>
          <a:p>
            <a:pPr marL="228600" indent="-228600">
              <a:buFont typeface="+mj-lt"/>
              <a:buAutoNum type="arabicPeriod"/>
            </a:pPr>
            <a:r>
              <a:rPr lang="en-GB" sz="1200" dirty="0">
                <a:solidFill>
                  <a:srgbClr val="FF0000"/>
                </a:solidFill>
              </a:rPr>
              <a:t>Si’ on aura </a:t>
            </a:r>
            <a:r>
              <a:rPr lang="en-GB" sz="1200" dirty="0" err="1">
                <a:solidFill>
                  <a:srgbClr val="FF0000"/>
                </a:solidFill>
              </a:rPr>
              <a:t>l’occasion</a:t>
            </a:r>
            <a:r>
              <a:rPr lang="en-GB" sz="1200" dirty="0">
                <a:solidFill>
                  <a:srgbClr val="FF0000"/>
                </a:solidFill>
              </a:rPr>
              <a:t>, on </a:t>
            </a:r>
            <a:r>
              <a:rPr lang="en-GB" sz="1200" dirty="0" err="1">
                <a:solidFill>
                  <a:srgbClr val="FF0000"/>
                </a:solidFill>
              </a:rPr>
              <a:t>va</a:t>
            </a:r>
            <a:r>
              <a:rPr lang="en-GB" sz="1200" dirty="0">
                <a:solidFill>
                  <a:srgbClr val="FF0000"/>
                </a:solidFill>
              </a:rPr>
              <a:t> …</a:t>
            </a:r>
          </a:p>
          <a:p>
            <a:pPr marL="228600" indent="-228600">
              <a:buFont typeface="+mj-lt"/>
              <a:buAutoNum type="arabicPeriod"/>
            </a:pPr>
            <a:r>
              <a:rPr lang="en-GB" sz="1200" dirty="0" err="1">
                <a:solidFill>
                  <a:srgbClr val="FF0000"/>
                </a:solidFill>
              </a:rPr>
              <a:t>S’il</a:t>
            </a:r>
            <a:r>
              <a:rPr lang="en-GB" sz="1200" dirty="0">
                <a:solidFill>
                  <a:srgbClr val="FF0000"/>
                </a:solidFill>
              </a:rPr>
              <a:t> </a:t>
            </a:r>
            <a:r>
              <a:rPr lang="en-GB" sz="1200" dirty="0" err="1">
                <a:solidFill>
                  <a:srgbClr val="FF0000"/>
                </a:solidFill>
              </a:rPr>
              <a:t>fera</a:t>
            </a:r>
            <a:r>
              <a:rPr lang="en-GB" sz="1200" dirty="0">
                <a:solidFill>
                  <a:srgbClr val="FF0000"/>
                </a:solidFill>
              </a:rPr>
              <a:t> beau, on </a:t>
            </a:r>
            <a:r>
              <a:rPr lang="en-GB" sz="1200" dirty="0" err="1">
                <a:solidFill>
                  <a:srgbClr val="FF0000"/>
                </a:solidFill>
              </a:rPr>
              <a:t>pourra</a:t>
            </a:r>
            <a:r>
              <a:rPr lang="en-GB" sz="1200" dirty="0">
                <a:solidFill>
                  <a:srgbClr val="FF0000"/>
                </a:solidFill>
              </a:rPr>
              <a:t> …</a:t>
            </a:r>
          </a:p>
        </p:txBody>
      </p:sp>
      <p:sp>
        <p:nvSpPr>
          <p:cNvPr id="9" name="Rectangle 8"/>
          <p:cNvSpPr/>
          <p:nvPr/>
        </p:nvSpPr>
        <p:spPr>
          <a:xfrm>
            <a:off x="2099185" y="203915"/>
            <a:ext cx="1926026" cy="144458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228600" indent="-228600">
              <a:buFont typeface="+mj-lt"/>
              <a:buAutoNum type="arabicPeriod"/>
            </a:pPr>
            <a:r>
              <a:rPr lang="en-GB" sz="1200" dirty="0"/>
              <a:t>A big city</a:t>
            </a:r>
          </a:p>
          <a:p>
            <a:pPr marL="228600" indent="-228600">
              <a:buFont typeface="+mj-lt"/>
              <a:buAutoNum type="arabicPeriod"/>
            </a:pPr>
            <a:r>
              <a:rPr lang="en-GB" sz="1200" dirty="0"/>
              <a:t>A small town</a:t>
            </a:r>
          </a:p>
          <a:p>
            <a:pPr marL="228600" indent="-228600">
              <a:buFont typeface="+mj-lt"/>
              <a:buAutoNum type="arabicPeriod"/>
            </a:pPr>
            <a:r>
              <a:rPr lang="en-GB" sz="1200" dirty="0"/>
              <a:t>The capital</a:t>
            </a:r>
          </a:p>
          <a:p>
            <a:pPr marL="228600" indent="-228600">
              <a:buFont typeface="+mj-lt"/>
              <a:buAutoNum type="arabicPeriod"/>
            </a:pPr>
            <a:r>
              <a:rPr lang="en-GB" sz="1200" dirty="0"/>
              <a:t>A small village</a:t>
            </a:r>
          </a:p>
          <a:p>
            <a:pPr marL="228600" indent="-228600">
              <a:buFont typeface="+mj-lt"/>
              <a:buAutoNum type="arabicPeriod"/>
            </a:pPr>
            <a:r>
              <a:rPr lang="en-GB" sz="1200" dirty="0"/>
              <a:t>A big village</a:t>
            </a:r>
          </a:p>
          <a:p>
            <a:pPr marL="228600" indent="-228600">
              <a:buFont typeface="+mj-lt"/>
              <a:buAutoNum type="arabicPeriod"/>
            </a:pPr>
            <a:r>
              <a:rPr lang="en-GB" sz="1200" dirty="0"/>
              <a:t>An important town/city</a:t>
            </a:r>
          </a:p>
        </p:txBody>
      </p:sp>
      <p:sp>
        <p:nvSpPr>
          <p:cNvPr id="10" name="Rectangle 9"/>
          <p:cNvSpPr/>
          <p:nvPr/>
        </p:nvSpPr>
        <p:spPr>
          <a:xfrm>
            <a:off x="5841731" y="203915"/>
            <a:ext cx="1591175" cy="641582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228600" indent="-228600">
              <a:buFont typeface="+mj-lt"/>
              <a:buAutoNum type="arabicPeriod"/>
            </a:pPr>
            <a:r>
              <a:rPr lang="en-GB" sz="1200" dirty="0"/>
              <a:t>Beautiful</a:t>
            </a:r>
          </a:p>
          <a:p>
            <a:pPr marL="228600" indent="-228600">
              <a:buFont typeface="+mj-lt"/>
              <a:buAutoNum type="arabicPeriod"/>
            </a:pPr>
            <a:r>
              <a:rPr lang="en-GB" sz="1200" dirty="0"/>
              <a:t>Breath-taking</a:t>
            </a:r>
          </a:p>
          <a:p>
            <a:pPr marL="228600" indent="-228600">
              <a:buFont typeface="+mj-lt"/>
              <a:buAutoNum type="arabicPeriod"/>
            </a:pPr>
            <a:r>
              <a:rPr lang="en-GB" sz="1200" dirty="0"/>
              <a:t>Marvellous</a:t>
            </a:r>
          </a:p>
          <a:p>
            <a:pPr marL="228600" indent="-228600">
              <a:buFont typeface="+mj-lt"/>
              <a:buAutoNum type="arabicPeriod"/>
            </a:pPr>
            <a:r>
              <a:rPr lang="en-GB" sz="1200" dirty="0"/>
              <a:t>Pretty</a:t>
            </a:r>
          </a:p>
          <a:p>
            <a:pPr marL="228600" indent="-228600">
              <a:buFont typeface="+mj-lt"/>
              <a:buAutoNum type="arabicPeriod"/>
            </a:pPr>
            <a:r>
              <a:rPr lang="en-GB" sz="1200" dirty="0"/>
              <a:t>Cultural</a:t>
            </a:r>
          </a:p>
          <a:p>
            <a:pPr marL="228600" indent="-228600">
              <a:buFont typeface="+mj-lt"/>
              <a:buAutoNum type="arabicPeriod"/>
            </a:pPr>
            <a:r>
              <a:rPr lang="en-GB" sz="1200" dirty="0"/>
              <a:t>Dynamic</a:t>
            </a:r>
          </a:p>
          <a:p>
            <a:pPr marL="228600" indent="-228600">
              <a:buFont typeface="+mj-lt"/>
              <a:buAutoNum type="arabicPeriod"/>
            </a:pPr>
            <a:r>
              <a:rPr lang="en-GB" sz="1200" dirty="0"/>
              <a:t>Busy</a:t>
            </a:r>
          </a:p>
          <a:p>
            <a:pPr marL="228600" indent="-228600">
              <a:buFont typeface="+mj-lt"/>
              <a:buAutoNum type="arabicPeriod"/>
            </a:pPr>
            <a:r>
              <a:rPr lang="en-GB" sz="1200" dirty="0"/>
              <a:t>Touristic</a:t>
            </a:r>
          </a:p>
          <a:p>
            <a:pPr marL="228600" indent="-228600">
              <a:buFont typeface="+mj-lt"/>
              <a:buAutoNum type="arabicPeriod"/>
            </a:pPr>
            <a:r>
              <a:rPr lang="en-GB" sz="1200" dirty="0"/>
              <a:t>Packed</a:t>
            </a:r>
          </a:p>
          <a:p>
            <a:pPr marL="228600" indent="-228600">
              <a:buFont typeface="+mj-lt"/>
              <a:buAutoNum type="arabicPeriod"/>
            </a:pPr>
            <a:r>
              <a:rPr lang="en-GB" sz="1200" dirty="0"/>
              <a:t>Ideal for</a:t>
            </a:r>
          </a:p>
          <a:p>
            <a:pPr marL="228600" indent="-228600">
              <a:buFont typeface="+mj-lt"/>
              <a:buAutoNum type="arabicPeriod"/>
            </a:pPr>
            <a:r>
              <a:rPr lang="en-GB" sz="1200" dirty="0"/>
              <a:t>Ideal if you like</a:t>
            </a:r>
          </a:p>
          <a:p>
            <a:pPr marL="228600" indent="-228600">
              <a:buFont typeface="+mj-lt"/>
              <a:buAutoNum type="arabicPeriod"/>
            </a:pPr>
            <a:r>
              <a:rPr lang="en-GB" sz="1200" dirty="0"/>
              <a:t>Well located</a:t>
            </a:r>
          </a:p>
          <a:p>
            <a:pPr marL="228600" indent="-228600">
              <a:buFont typeface="+mj-lt"/>
              <a:buAutoNum type="arabicPeriod"/>
            </a:pPr>
            <a:r>
              <a:rPr lang="en-GB" sz="1200" dirty="0"/>
              <a:t>Calm</a:t>
            </a:r>
          </a:p>
          <a:p>
            <a:pPr marL="228600" indent="-228600">
              <a:buFont typeface="+mj-lt"/>
              <a:buAutoNum type="arabicPeriod"/>
            </a:pPr>
            <a:r>
              <a:rPr lang="en-GB" sz="1200" dirty="0"/>
              <a:t>Tranquil</a:t>
            </a:r>
          </a:p>
          <a:p>
            <a:pPr marL="228600" indent="-228600">
              <a:buFont typeface="+mj-lt"/>
              <a:buAutoNum type="arabicPeriod"/>
            </a:pPr>
            <a:r>
              <a:rPr lang="en-GB" sz="1200" dirty="0"/>
              <a:t>Diverse</a:t>
            </a:r>
          </a:p>
          <a:p>
            <a:pPr marL="228600" indent="-228600">
              <a:buFont typeface="+mj-lt"/>
              <a:buAutoNum type="arabicPeriod"/>
            </a:pPr>
            <a:r>
              <a:rPr lang="en-GB" sz="1200" dirty="0"/>
              <a:t>Fantastic</a:t>
            </a:r>
          </a:p>
          <a:p>
            <a:pPr marL="228600" indent="-228600">
              <a:buFont typeface="+mj-lt"/>
              <a:buAutoNum type="arabicPeriod"/>
            </a:pPr>
            <a:r>
              <a:rPr lang="en-GB" sz="1200" dirty="0"/>
              <a:t>Amazing</a:t>
            </a:r>
          </a:p>
          <a:p>
            <a:pPr marL="228600" indent="-228600">
              <a:buFont typeface="+mj-lt"/>
              <a:buAutoNum type="arabicPeriod"/>
            </a:pPr>
            <a:r>
              <a:rPr lang="en-GB" sz="1200" dirty="0"/>
              <a:t>Extraordinary</a:t>
            </a:r>
          </a:p>
          <a:p>
            <a:pPr marL="228600" indent="-228600">
              <a:buFont typeface="+mj-lt"/>
              <a:buAutoNum type="arabicPeriod"/>
            </a:pPr>
            <a:r>
              <a:rPr lang="en-GB" sz="1200" dirty="0"/>
              <a:t>Amazing</a:t>
            </a:r>
          </a:p>
          <a:p>
            <a:pPr marL="228600" indent="-228600">
              <a:buFont typeface="+mj-lt"/>
              <a:buAutoNum type="arabicPeriod"/>
            </a:pPr>
            <a:r>
              <a:rPr lang="en-GB" sz="1200" dirty="0"/>
              <a:t>Sick</a:t>
            </a:r>
          </a:p>
          <a:p>
            <a:pPr marL="228600" indent="-228600">
              <a:buFont typeface="+mj-lt"/>
              <a:buAutoNum type="arabicPeriod"/>
            </a:pPr>
            <a:r>
              <a:rPr lang="en-GB" sz="1200" dirty="0"/>
              <a:t>Unforgettable</a:t>
            </a:r>
          </a:p>
          <a:p>
            <a:pPr marL="228600" indent="-228600">
              <a:buFont typeface="+mj-lt"/>
              <a:buAutoNum type="arabicPeriod"/>
            </a:pPr>
            <a:r>
              <a:rPr lang="en-GB" sz="1200" dirty="0"/>
              <a:t>Unbelievable</a:t>
            </a:r>
          </a:p>
          <a:p>
            <a:pPr marL="228600" indent="-228600">
              <a:buFont typeface="+mj-lt"/>
              <a:buAutoNum type="arabicPeriod"/>
            </a:pPr>
            <a:endParaRPr lang="en-GB" sz="1200" dirty="0"/>
          </a:p>
          <a:p>
            <a:pPr marL="228600" indent="-228600">
              <a:buFont typeface="+mj-lt"/>
              <a:buAutoNum type="arabicPeriod"/>
            </a:pPr>
            <a:r>
              <a:rPr lang="en-GB" sz="1200" dirty="0"/>
              <a:t>Dangerous</a:t>
            </a:r>
          </a:p>
          <a:p>
            <a:pPr marL="228600" indent="-228600">
              <a:buFont typeface="+mj-lt"/>
              <a:buAutoNum type="arabicPeriod"/>
            </a:pPr>
            <a:r>
              <a:rPr lang="en-GB" sz="1200" dirty="0"/>
              <a:t>Isolated</a:t>
            </a:r>
          </a:p>
          <a:p>
            <a:pPr marL="228600" indent="-228600">
              <a:buFont typeface="+mj-lt"/>
              <a:buAutoNum type="arabicPeriod"/>
            </a:pPr>
            <a:r>
              <a:rPr lang="en-GB" sz="1200" dirty="0"/>
              <a:t>Boring</a:t>
            </a:r>
          </a:p>
          <a:p>
            <a:pPr marL="228600" indent="-228600">
              <a:buFont typeface="+mj-lt"/>
              <a:buAutoNum type="arabicPeriod"/>
            </a:pPr>
            <a:r>
              <a:rPr lang="en-GB" sz="1200" dirty="0"/>
              <a:t>Polluted</a:t>
            </a:r>
          </a:p>
          <a:p>
            <a:pPr marL="228600" indent="-228600">
              <a:buFont typeface="+mj-lt"/>
              <a:buAutoNum type="arabicPeriod"/>
            </a:pPr>
            <a:r>
              <a:rPr lang="en-GB" sz="1200" dirty="0"/>
              <a:t>Ugly</a:t>
            </a:r>
          </a:p>
          <a:p>
            <a:pPr marL="228600" indent="-228600">
              <a:buFont typeface="+mj-lt"/>
              <a:buAutoNum type="arabicPeriod"/>
            </a:pPr>
            <a:r>
              <a:rPr lang="en-GB" sz="1200" dirty="0"/>
              <a:t>Dreadful</a:t>
            </a:r>
          </a:p>
          <a:p>
            <a:pPr marL="228600" indent="-228600">
              <a:buFont typeface="+mj-lt"/>
              <a:buAutoNum type="arabicPeriod"/>
            </a:pPr>
            <a:r>
              <a:rPr lang="en-GB" sz="1200" dirty="0"/>
              <a:t>Awful, irritating</a:t>
            </a:r>
          </a:p>
          <a:p>
            <a:pPr marL="228600" indent="-228600">
              <a:buFont typeface="+mj-lt"/>
              <a:buAutoNum type="arabicPeriod"/>
            </a:pPr>
            <a:r>
              <a:rPr lang="en-GB" sz="1200" dirty="0"/>
              <a:t>Awful</a:t>
            </a:r>
          </a:p>
          <a:p>
            <a:pPr marL="228600" indent="-228600">
              <a:buFont typeface="+mj-lt"/>
              <a:buAutoNum type="arabicPeriod"/>
            </a:pPr>
            <a:r>
              <a:rPr lang="en-GB" sz="1200" dirty="0"/>
              <a:t>Grey</a:t>
            </a:r>
          </a:p>
          <a:p>
            <a:pPr marL="228600" indent="-228600">
              <a:buFont typeface="+mj-lt"/>
              <a:buAutoNum type="arabicPeriod"/>
            </a:pPr>
            <a:r>
              <a:rPr lang="en-GB" sz="1200" dirty="0"/>
              <a:t>Horrible</a:t>
            </a:r>
          </a:p>
          <a:p>
            <a:pPr marL="228600" indent="-228600">
              <a:buFont typeface="+mj-lt"/>
              <a:buAutoNum type="arabicPeriod"/>
            </a:pPr>
            <a:r>
              <a:rPr lang="en-GB" sz="1200" dirty="0"/>
              <a:t>Disastrous </a:t>
            </a:r>
          </a:p>
        </p:txBody>
      </p:sp>
      <p:sp>
        <p:nvSpPr>
          <p:cNvPr id="11" name="Rectangle 10"/>
          <p:cNvSpPr/>
          <p:nvPr/>
        </p:nvSpPr>
        <p:spPr>
          <a:xfrm>
            <a:off x="9558453" y="220014"/>
            <a:ext cx="1942381" cy="651885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228600" indent="-228600">
              <a:buFont typeface="+mj-lt"/>
              <a:buAutoNum type="arabicPeriod"/>
            </a:pPr>
            <a:r>
              <a:rPr lang="en-GB" sz="1100" dirty="0"/>
              <a:t>An ice rink</a:t>
            </a:r>
          </a:p>
          <a:p>
            <a:pPr marL="228600" indent="-228600">
              <a:buFont typeface="+mj-lt"/>
              <a:buAutoNum type="arabicPeriod"/>
            </a:pPr>
            <a:r>
              <a:rPr lang="en-GB" sz="1100" dirty="0"/>
              <a:t>A stadium</a:t>
            </a:r>
          </a:p>
          <a:p>
            <a:pPr marL="228600" indent="-228600">
              <a:buFont typeface="+mj-lt"/>
              <a:buAutoNum type="arabicPeriod"/>
            </a:pPr>
            <a:r>
              <a:rPr lang="en-GB" sz="1100" dirty="0"/>
              <a:t>A park</a:t>
            </a:r>
          </a:p>
          <a:p>
            <a:pPr marL="228600" indent="-228600">
              <a:buFont typeface="+mj-lt"/>
              <a:buAutoNum type="arabicPeriod"/>
            </a:pPr>
            <a:r>
              <a:rPr lang="en-GB" sz="1100" dirty="0"/>
              <a:t>A playground, an arcade</a:t>
            </a:r>
          </a:p>
          <a:p>
            <a:pPr marL="228600" indent="-228600">
              <a:buFont typeface="+mj-lt"/>
              <a:buAutoNum type="arabicPeriod"/>
            </a:pPr>
            <a:endParaRPr lang="en-GB" sz="1100" dirty="0"/>
          </a:p>
          <a:p>
            <a:pPr marL="228600" indent="-228600">
              <a:buFont typeface="+mj-lt"/>
              <a:buAutoNum type="arabicPeriod"/>
            </a:pPr>
            <a:r>
              <a:rPr lang="en-GB" sz="1100" dirty="0"/>
              <a:t>A skate park</a:t>
            </a:r>
          </a:p>
          <a:p>
            <a:pPr marL="228600" indent="-228600">
              <a:buFont typeface="+mj-lt"/>
              <a:buAutoNum type="arabicPeriod"/>
            </a:pPr>
            <a:r>
              <a:rPr lang="en-GB" sz="1100" dirty="0"/>
              <a:t>A cinema</a:t>
            </a:r>
          </a:p>
          <a:p>
            <a:pPr marL="228600" indent="-228600">
              <a:buFont typeface="+mj-lt"/>
              <a:buAutoNum type="arabicPeriod"/>
            </a:pPr>
            <a:r>
              <a:rPr lang="en-GB" sz="1100" dirty="0"/>
              <a:t>Some shops</a:t>
            </a:r>
          </a:p>
          <a:p>
            <a:pPr marL="228600" indent="-228600">
              <a:buFont typeface="+mj-lt"/>
              <a:buAutoNum type="arabicPeriod"/>
            </a:pPr>
            <a:r>
              <a:rPr lang="en-GB" sz="1100" dirty="0"/>
              <a:t>Some bars, cafés</a:t>
            </a:r>
          </a:p>
          <a:p>
            <a:pPr marL="228600" indent="-228600">
              <a:buFont typeface="+mj-lt"/>
              <a:buAutoNum type="arabicPeriod"/>
            </a:pPr>
            <a:r>
              <a:rPr lang="en-GB" sz="1100" dirty="0"/>
              <a:t>A library</a:t>
            </a:r>
          </a:p>
          <a:p>
            <a:pPr marL="228600" indent="-228600">
              <a:buFont typeface="+mj-lt"/>
              <a:buAutoNum type="arabicPeriod"/>
            </a:pPr>
            <a:r>
              <a:rPr lang="en-GB" sz="1100" dirty="0"/>
              <a:t>A sports centre</a:t>
            </a:r>
          </a:p>
          <a:p>
            <a:pPr marL="228600" indent="-228600">
              <a:buFont typeface="+mj-lt"/>
              <a:buAutoNum type="arabicPeriod"/>
            </a:pPr>
            <a:r>
              <a:rPr lang="en-GB" sz="1100" dirty="0"/>
              <a:t>A leisure centre</a:t>
            </a:r>
          </a:p>
          <a:p>
            <a:pPr marL="228600" indent="-228600">
              <a:buFont typeface="+mj-lt"/>
              <a:buAutoNum type="arabicPeriod"/>
            </a:pPr>
            <a:r>
              <a:rPr lang="en-GB" sz="1100" dirty="0"/>
              <a:t>A shopping centre</a:t>
            </a:r>
          </a:p>
          <a:p>
            <a:pPr marL="228600" indent="-228600">
              <a:buFont typeface="+mj-lt"/>
              <a:buAutoNum type="arabicPeriod"/>
            </a:pPr>
            <a:r>
              <a:rPr lang="en-GB" sz="1100" dirty="0"/>
              <a:t>Shops</a:t>
            </a:r>
          </a:p>
          <a:p>
            <a:pPr marL="228600" indent="-228600">
              <a:buFont typeface="+mj-lt"/>
              <a:buAutoNum type="arabicPeriod"/>
            </a:pPr>
            <a:r>
              <a:rPr lang="en-GB" sz="1100" dirty="0"/>
              <a:t>A bowling alley</a:t>
            </a:r>
          </a:p>
          <a:p>
            <a:pPr marL="228600" indent="-228600">
              <a:buFont typeface="+mj-lt"/>
              <a:buAutoNum type="arabicPeriod"/>
            </a:pPr>
            <a:r>
              <a:rPr lang="en-GB" sz="1100" dirty="0"/>
              <a:t>A zoo</a:t>
            </a:r>
          </a:p>
          <a:p>
            <a:pPr marL="228600" indent="-228600">
              <a:buFont typeface="+mj-lt"/>
              <a:buAutoNum type="arabicPeriod"/>
            </a:pPr>
            <a:r>
              <a:rPr lang="en-GB" sz="1100" dirty="0"/>
              <a:t>A river</a:t>
            </a:r>
          </a:p>
          <a:p>
            <a:pPr marL="228600" indent="-228600">
              <a:buFont typeface="+mj-lt"/>
              <a:buAutoNum type="arabicPeriod"/>
            </a:pPr>
            <a:r>
              <a:rPr lang="en-GB" sz="1100" dirty="0"/>
              <a:t>A beach</a:t>
            </a:r>
          </a:p>
          <a:p>
            <a:pPr marL="228600" indent="-228600">
              <a:buFont typeface="+mj-lt"/>
              <a:buAutoNum type="arabicPeriod"/>
            </a:pPr>
            <a:r>
              <a:rPr lang="en-GB" sz="1100" dirty="0"/>
              <a:t>A golf course, football pitch</a:t>
            </a:r>
          </a:p>
          <a:p>
            <a:pPr marL="228600" indent="-228600">
              <a:buFont typeface="+mj-lt"/>
              <a:buAutoNum type="arabicPeriod"/>
            </a:pPr>
            <a:r>
              <a:rPr lang="en-GB" sz="1100" dirty="0"/>
              <a:t>A hospital</a:t>
            </a:r>
          </a:p>
          <a:p>
            <a:pPr marL="228600" indent="-228600">
              <a:buFont typeface="+mj-lt"/>
              <a:buAutoNum type="arabicPeriod"/>
            </a:pPr>
            <a:r>
              <a:rPr lang="en-GB" sz="1100" dirty="0"/>
              <a:t>A theatre</a:t>
            </a:r>
          </a:p>
          <a:p>
            <a:pPr marL="228600" indent="-228600">
              <a:buFont typeface="+mj-lt"/>
              <a:buAutoNum type="arabicPeriod"/>
            </a:pPr>
            <a:r>
              <a:rPr lang="en-GB" sz="1100" dirty="0"/>
              <a:t>A forest</a:t>
            </a:r>
          </a:p>
          <a:p>
            <a:pPr marL="228600" indent="-228600">
              <a:buFont typeface="+mj-lt"/>
              <a:buAutoNum type="arabicPeriod"/>
            </a:pPr>
            <a:r>
              <a:rPr lang="en-GB" sz="1100" dirty="0"/>
              <a:t>An airport</a:t>
            </a:r>
          </a:p>
          <a:p>
            <a:pPr marL="228600" indent="-228600">
              <a:buFont typeface="+mj-lt"/>
              <a:buAutoNum type="arabicPeriod"/>
            </a:pPr>
            <a:r>
              <a:rPr lang="en-GB" sz="1100" dirty="0"/>
              <a:t>A station (bus)</a:t>
            </a:r>
          </a:p>
          <a:p>
            <a:pPr marL="228600" indent="-228600">
              <a:buFont typeface="+mj-lt"/>
              <a:buAutoNum type="arabicPeriod"/>
            </a:pPr>
            <a:r>
              <a:rPr lang="en-GB" sz="1100" dirty="0"/>
              <a:t>Public transport</a:t>
            </a:r>
          </a:p>
          <a:p>
            <a:pPr marL="228600" indent="-228600">
              <a:buFont typeface="+mj-lt"/>
              <a:buAutoNum type="arabicPeriod"/>
            </a:pPr>
            <a:r>
              <a:rPr lang="en-GB" sz="1100" dirty="0"/>
              <a:t>Recycling centres</a:t>
            </a:r>
          </a:p>
          <a:p>
            <a:pPr marL="228600" indent="-228600">
              <a:buFont typeface="+mj-lt"/>
              <a:buAutoNum type="arabicPeriod"/>
            </a:pPr>
            <a:r>
              <a:rPr lang="en-GB" sz="1100" dirty="0"/>
              <a:t>Police officers</a:t>
            </a:r>
          </a:p>
          <a:p>
            <a:pPr marL="228600" indent="-228600">
              <a:buFont typeface="+mj-lt"/>
              <a:buAutoNum type="arabicPeriod"/>
            </a:pPr>
            <a:r>
              <a:rPr lang="en-GB" sz="1100" dirty="0"/>
              <a:t>Bins</a:t>
            </a:r>
          </a:p>
          <a:p>
            <a:pPr marL="228600" indent="-228600">
              <a:buFont typeface="+mj-lt"/>
              <a:buAutoNum type="arabicPeriod"/>
            </a:pPr>
            <a:r>
              <a:rPr lang="en-GB" sz="1100" dirty="0" err="1"/>
              <a:t>Facilites</a:t>
            </a:r>
            <a:endParaRPr lang="en-GB" sz="1100" dirty="0"/>
          </a:p>
          <a:p>
            <a:pPr marL="228600" indent="-228600">
              <a:buFont typeface="+mj-lt"/>
              <a:buAutoNum type="arabicPeriod"/>
            </a:pPr>
            <a:r>
              <a:rPr lang="en-GB" sz="1100" dirty="0"/>
              <a:t>Entertainment</a:t>
            </a:r>
          </a:p>
          <a:p>
            <a:pPr marL="228600" indent="-228600">
              <a:buFont typeface="+mj-lt"/>
              <a:buAutoNum type="arabicPeriod"/>
            </a:pPr>
            <a:r>
              <a:rPr lang="en-GB" sz="1100" dirty="0"/>
              <a:t>Things to do for young people</a:t>
            </a:r>
          </a:p>
          <a:p>
            <a:pPr marL="228600" indent="-228600">
              <a:buFont typeface="+mj-lt"/>
              <a:buAutoNum type="arabicPeriod"/>
            </a:pPr>
            <a:r>
              <a:rPr lang="en-GB" sz="1100" dirty="0"/>
              <a:t>Places of interest</a:t>
            </a:r>
          </a:p>
          <a:p>
            <a:pPr marL="228600" indent="-228600">
              <a:buFont typeface="+mj-lt"/>
              <a:buAutoNum type="arabicPeriod"/>
            </a:pPr>
            <a:r>
              <a:rPr lang="en-GB" sz="1100" dirty="0"/>
              <a:t>Pollution</a:t>
            </a:r>
          </a:p>
          <a:p>
            <a:pPr marL="228600" indent="-228600">
              <a:buFont typeface="+mj-lt"/>
              <a:buAutoNum type="arabicPeriod"/>
            </a:pPr>
            <a:r>
              <a:rPr lang="en-GB" sz="1100" dirty="0"/>
              <a:t>The landscape</a:t>
            </a:r>
          </a:p>
          <a:p>
            <a:pPr marL="228600" indent="-228600">
              <a:buFont typeface="+mj-lt"/>
              <a:buAutoNum type="arabicPeriod"/>
            </a:pPr>
            <a:r>
              <a:rPr lang="en-GB" sz="1100" dirty="0"/>
              <a:t>Traffic</a:t>
            </a:r>
          </a:p>
          <a:p>
            <a:pPr marL="228600" indent="-228600">
              <a:buFont typeface="+mj-lt"/>
              <a:buAutoNum type="arabicPeriod"/>
            </a:pPr>
            <a:r>
              <a:rPr lang="en-GB" sz="1100" dirty="0"/>
              <a:t>Noise</a:t>
            </a:r>
          </a:p>
          <a:p>
            <a:pPr marL="228600" indent="-228600">
              <a:buFont typeface="+mj-lt"/>
              <a:buAutoNum type="arabicPeriod"/>
            </a:pPr>
            <a:r>
              <a:rPr lang="en-GB" sz="1100" dirty="0"/>
              <a:t>Book shop</a:t>
            </a:r>
          </a:p>
        </p:txBody>
      </p:sp>
      <p:sp>
        <p:nvSpPr>
          <p:cNvPr id="12" name="Rectangle 11"/>
          <p:cNvSpPr/>
          <p:nvPr/>
        </p:nvSpPr>
        <p:spPr>
          <a:xfrm>
            <a:off x="2099185" y="1648497"/>
            <a:ext cx="1926026" cy="183094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228600" indent="-228600">
              <a:buFont typeface="+mj-lt"/>
              <a:buAutoNum type="arabicPeriod"/>
            </a:pPr>
            <a:r>
              <a:rPr lang="en-GB" sz="1200" dirty="0"/>
              <a:t>In town/the city</a:t>
            </a:r>
          </a:p>
          <a:p>
            <a:pPr marL="228600" indent="-228600">
              <a:buFont typeface="+mj-lt"/>
              <a:buAutoNum type="arabicPeriod"/>
            </a:pPr>
            <a:r>
              <a:rPr lang="en-GB" sz="1200" dirty="0"/>
              <a:t>By the seaside</a:t>
            </a:r>
          </a:p>
          <a:p>
            <a:pPr marL="228600" indent="-228600">
              <a:buFont typeface="+mj-lt"/>
              <a:buAutoNum type="arabicPeriod"/>
            </a:pPr>
            <a:r>
              <a:rPr lang="en-GB" sz="1200" dirty="0"/>
              <a:t>In the mountains</a:t>
            </a:r>
          </a:p>
          <a:p>
            <a:pPr marL="228600" indent="-228600">
              <a:buFont typeface="+mj-lt"/>
              <a:buAutoNum type="arabicPeriod"/>
            </a:pPr>
            <a:r>
              <a:rPr lang="en-GB" sz="1200" dirty="0"/>
              <a:t>In the countryside</a:t>
            </a:r>
          </a:p>
          <a:p>
            <a:pPr marL="228600" indent="-228600">
              <a:buFont typeface="+mj-lt"/>
              <a:buAutoNum type="arabicPeriod"/>
            </a:pPr>
            <a:r>
              <a:rPr lang="en-GB" sz="1200" dirty="0"/>
              <a:t>In/at …</a:t>
            </a:r>
          </a:p>
          <a:p>
            <a:pPr marL="228600" indent="-228600">
              <a:buFont typeface="+mj-lt"/>
              <a:buAutoNum type="arabicPeriod"/>
            </a:pPr>
            <a:r>
              <a:rPr lang="en-GB" sz="1200" dirty="0"/>
              <a:t>In the north/south/east/west of …</a:t>
            </a:r>
          </a:p>
          <a:p>
            <a:pPr marL="228600" indent="-228600">
              <a:buFont typeface="+mj-lt"/>
              <a:buAutoNum type="arabicPeriod"/>
            </a:pPr>
            <a:r>
              <a:rPr lang="en-GB" sz="1200" dirty="0"/>
              <a:t>To a new place </a:t>
            </a:r>
          </a:p>
        </p:txBody>
      </p:sp>
      <p:sp>
        <p:nvSpPr>
          <p:cNvPr id="13" name="Rectangle 12"/>
          <p:cNvSpPr/>
          <p:nvPr/>
        </p:nvSpPr>
        <p:spPr>
          <a:xfrm>
            <a:off x="2099186" y="3479442"/>
            <a:ext cx="1926026" cy="2084231"/>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marL="228600" indent="-228600">
              <a:buFont typeface="+mj-lt"/>
              <a:buAutoNum type="arabicPeriod"/>
            </a:pPr>
            <a:r>
              <a:rPr lang="en-GB" sz="1200" dirty="0">
                <a:solidFill>
                  <a:srgbClr val="FF0000"/>
                </a:solidFill>
              </a:rPr>
              <a:t>Instead</a:t>
            </a:r>
          </a:p>
          <a:p>
            <a:pPr marL="228600" indent="-228600">
              <a:buFont typeface="+mj-lt"/>
              <a:buAutoNum type="arabicPeriod"/>
            </a:pPr>
            <a:r>
              <a:rPr lang="en-GB" sz="1200" dirty="0">
                <a:solidFill>
                  <a:srgbClr val="FF0000"/>
                </a:solidFill>
              </a:rPr>
              <a:t>So that you can</a:t>
            </a:r>
          </a:p>
          <a:p>
            <a:pPr marL="228600" indent="-228600">
              <a:buFont typeface="+mj-lt"/>
              <a:buAutoNum type="arabicPeriod"/>
            </a:pPr>
            <a:r>
              <a:rPr lang="en-GB" sz="1200" dirty="0">
                <a:solidFill>
                  <a:srgbClr val="FF0000"/>
                </a:solidFill>
              </a:rPr>
              <a:t>So that I can</a:t>
            </a:r>
          </a:p>
          <a:p>
            <a:pPr marL="228600" indent="-228600">
              <a:buFont typeface="+mj-lt"/>
              <a:buAutoNum type="arabicPeriod"/>
            </a:pPr>
            <a:endParaRPr lang="en-GB" sz="1200" dirty="0">
              <a:solidFill>
                <a:srgbClr val="FF0000"/>
              </a:solidFill>
            </a:endParaRPr>
          </a:p>
          <a:p>
            <a:pPr marL="228600" indent="-228600">
              <a:buFont typeface="+mj-lt"/>
              <a:buAutoNum type="arabicPeriod"/>
            </a:pPr>
            <a:r>
              <a:rPr lang="en-GB" sz="1200" dirty="0">
                <a:solidFill>
                  <a:srgbClr val="FF0000"/>
                </a:solidFill>
              </a:rPr>
              <a:t>If I have the time, I’m also going to …</a:t>
            </a:r>
          </a:p>
          <a:p>
            <a:pPr marL="228600" indent="-228600">
              <a:buFont typeface="+mj-lt"/>
              <a:buAutoNum type="arabicPeriod"/>
            </a:pPr>
            <a:r>
              <a:rPr lang="en-GB" sz="1200" dirty="0">
                <a:solidFill>
                  <a:srgbClr val="FF0000"/>
                </a:solidFill>
              </a:rPr>
              <a:t>If we have the chance, we’re going to …</a:t>
            </a:r>
          </a:p>
          <a:p>
            <a:pPr marL="228600" indent="-228600">
              <a:buFont typeface="+mj-lt"/>
              <a:buAutoNum type="arabicPeriod"/>
            </a:pPr>
            <a:r>
              <a:rPr lang="en-GB" sz="1200" dirty="0">
                <a:solidFill>
                  <a:srgbClr val="FF0000"/>
                </a:solidFill>
              </a:rPr>
              <a:t>If the weather’s good, we’ll be able to …</a:t>
            </a:r>
          </a:p>
        </p:txBody>
      </p:sp>
    </p:spTree>
    <p:extLst>
      <p:ext uri="{BB962C8B-B14F-4D97-AF65-F5344CB8AC3E}">
        <p14:creationId xmlns:p14="http://schemas.microsoft.com/office/powerpoint/2010/main" val="2476484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1471" y="231442"/>
            <a:ext cx="3996744" cy="3046988"/>
          </a:xfrm>
          <a:prstGeom prst="rect">
            <a:avLst/>
          </a:prstGeom>
          <a:ln>
            <a:solidFill>
              <a:schemeClr val="tx1"/>
            </a:solidFill>
          </a:ln>
        </p:spPr>
        <p:txBody>
          <a:bodyPr wrap="square">
            <a:spAutoFit/>
          </a:bodyPr>
          <a:lstStyle/>
          <a:p>
            <a:r>
              <a:rPr lang="en-GB" sz="1200" b="1" u="sng" dirty="0"/>
              <a:t>Les </a:t>
            </a:r>
            <a:r>
              <a:rPr lang="en-GB" sz="1200" b="1" u="sng" dirty="0" err="1"/>
              <a:t>problèmes</a:t>
            </a:r>
            <a:r>
              <a:rPr lang="en-GB" sz="1200" b="1" u="sng" dirty="0"/>
              <a:t> </a:t>
            </a:r>
            <a:r>
              <a:rPr lang="en-GB" sz="1200" b="1" u="sng" dirty="0" err="1"/>
              <a:t>dans</a:t>
            </a:r>
            <a:r>
              <a:rPr lang="en-GB" sz="1200" b="1" u="sng" dirty="0"/>
              <a:t> ma </a:t>
            </a:r>
            <a:r>
              <a:rPr lang="en-GB" sz="1200" b="1" u="sng" dirty="0" err="1"/>
              <a:t>ville</a:t>
            </a:r>
            <a:endParaRPr lang="en-GB" sz="1200" b="1" u="sng" dirty="0"/>
          </a:p>
          <a:p>
            <a:pPr marL="514350" indent="-514350">
              <a:buFont typeface="+mj-lt"/>
              <a:buAutoNum type="arabicPeriod"/>
            </a:pPr>
            <a:r>
              <a:rPr lang="en-GB" sz="1200" dirty="0"/>
              <a:t>Le </a:t>
            </a:r>
            <a:r>
              <a:rPr lang="en-GB" sz="1200" dirty="0" err="1"/>
              <a:t>taux</a:t>
            </a:r>
            <a:r>
              <a:rPr lang="en-GB" sz="1200" dirty="0"/>
              <a:t> de </a:t>
            </a:r>
            <a:r>
              <a:rPr lang="en-GB" sz="1200" dirty="0" err="1"/>
              <a:t>criminalité</a:t>
            </a:r>
            <a:r>
              <a:rPr lang="en-GB" sz="1200" dirty="0"/>
              <a:t> </a:t>
            </a:r>
            <a:r>
              <a:rPr lang="en-GB" sz="1200" dirty="0" err="1"/>
              <a:t>est</a:t>
            </a:r>
            <a:r>
              <a:rPr lang="en-GB" sz="1200" dirty="0"/>
              <a:t> </a:t>
            </a:r>
            <a:r>
              <a:rPr lang="en-GB" sz="1200" dirty="0" err="1"/>
              <a:t>élévé</a:t>
            </a:r>
            <a:endParaRPr lang="en-GB" sz="1200" dirty="0"/>
          </a:p>
          <a:p>
            <a:pPr marL="514350" indent="-514350">
              <a:buFont typeface="+mj-lt"/>
              <a:buAutoNum type="arabicPeriod"/>
            </a:pPr>
            <a:r>
              <a:rPr lang="en-GB" sz="1200" dirty="0"/>
              <a:t>Le centre-</a:t>
            </a:r>
            <a:r>
              <a:rPr lang="en-GB" sz="1200" dirty="0" err="1"/>
              <a:t>ville</a:t>
            </a:r>
            <a:r>
              <a:rPr lang="en-GB" sz="1200" dirty="0"/>
              <a:t> </a:t>
            </a:r>
            <a:r>
              <a:rPr lang="en-GB" sz="1200" dirty="0" err="1"/>
              <a:t>est</a:t>
            </a:r>
            <a:r>
              <a:rPr lang="en-GB" sz="1200" dirty="0"/>
              <a:t> </a:t>
            </a:r>
            <a:r>
              <a:rPr lang="en-GB" sz="1200" dirty="0" err="1"/>
              <a:t>dangereux</a:t>
            </a:r>
            <a:r>
              <a:rPr lang="en-GB" sz="1200" dirty="0"/>
              <a:t> le </a:t>
            </a:r>
            <a:r>
              <a:rPr lang="en-GB" sz="1200" dirty="0" err="1"/>
              <a:t>soir</a:t>
            </a:r>
            <a:endParaRPr lang="en-GB" sz="1200" dirty="0"/>
          </a:p>
          <a:p>
            <a:pPr marL="514350" indent="-514350">
              <a:buFont typeface="+mj-lt"/>
              <a:buAutoNum type="arabicPeriod"/>
            </a:pPr>
            <a:r>
              <a:rPr lang="en-GB" sz="1200" dirty="0"/>
              <a:t>Il y a un </a:t>
            </a:r>
            <a:r>
              <a:rPr lang="en-GB" sz="1200" dirty="0" err="1"/>
              <a:t>manque</a:t>
            </a:r>
            <a:r>
              <a:rPr lang="en-GB" sz="1200" dirty="0"/>
              <a:t> de transports</a:t>
            </a:r>
          </a:p>
          <a:p>
            <a:pPr marL="514350" indent="-514350">
              <a:buFont typeface="+mj-lt"/>
              <a:buAutoNum type="arabicPeriod"/>
            </a:pPr>
            <a:r>
              <a:rPr lang="en-GB" sz="1200" dirty="0"/>
              <a:t>On </a:t>
            </a:r>
            <a:r>
              <a:rPr lang="en-GB" sz="1200" dirty="0" err="1"/>
              <a:t>manque</a:t>
            </a:r>
            <a:r>
              <a:rPr lang="en-GB" sz="1200" dirty="0"/>
              <a:t> </a:t>
            </a:r>
            <a:r>
              <a:rPr lang="en-GB" sz="1200" dirty="0" err="1"/>
              <a:t>d’espaces</a:t>
            </a:r>
            <a:r>
              <a:rPr lang="en-GB" sz="1200" dirty="0"/>
              <a:t> verts</a:t>
            </a:r>
          </a:p>
          <a:p>
            <a:pPr marL="514350" indent="-514350">
              <a:buFont typeface="+mj-lt"/>
              <a:buAutoNum type="arabicPeriod"/>
            </a:pPr>
            <a:r>
              <a:rPr lang="en-GB" sz="1200" dirty="0"/>
              <a:t>Il y a un </a:t>
            </a:r>
            <a:r>
              <a:rPr lang="en-GB" sz="1200" dirty="0" err="1"/>
              <a:t>manque</a:t>
            </a:r>
            <a:r>
              <a:rPr lang="en-GB" sz="1200" dirty="0"/>
              <a:t> de </a:t>
            </a:r>
            <a:r>
              <a:rPr lang="en-GB" sz="1200" dirty="0" err="1"/>
              <a:t>logements</a:t>
            </a:r>
            <a:r>
              <a:rPr lang="en-GB" sz="1200" dirty="0"/>
              <a:t> et beaucoup de SDFs</a:t>
            </a:r>
          </a:p>
          <a:p>
            <a:pPr marL="514350" indent="-514350">
              <a:buFont typeface="+mj-lt"/>
              <a:buAutoNum type="arabicPeriod"/>
            </a:pPr>
            <a:r>
              <a:rPr lang="en-GB" sz="1200" dirty="0"/>
              <a:t>Il y a trop de pollution</a:t>
            </a:r>
          </a:p>
          <a:p>
            <a:pPr marL="514350" indent="-514350">
              <a:buFont typeface="+mj-lt"/>
              <a:buAutoNum type="arabicPeriod"/>
            </a:pPr>
            <a:r>
              <a:rPr lang="en-GB" sz="1200" dirty="0"/>
              <a:t>Il y a des </a:t>
            </a:r>
            <a:r>
              <a:rPr lang="en-GB" sz="1200" dirty="0" err="1"/>
              <a:t>ordures</a:t>
            </a:r>
            <a:r>
              <a:rPr lang="en-GB" sz="1200" dirty="0"/>
              <a:t>/</a:t>
            </a:r>
            <a:r>
              <a:rPr lang="en-GB" sz="1200" dirty="0" err="1"/>
              <a:t>déchets</a:t>
            </a:r>
            <a:r>
              <a:rPr lang="en-GB" sz="1200" dirty="0"/>
              <a:t> </a:t>
            </a:r>
            <a:r>
              <a:rPr lang="en-GB" sz="1200" dirty="0" err="1"/>
              <a:t>partout</a:t>
            </a:r>
            <a:endParaRPr lang="en-GB" sz="1200" dirty="0"/>
          </a:p>
          <a:p>
            <a:pPr marL="514350" indent="-514350">
              <a:buFont typeface="+mj-lt"/>
              <a:buAutoNum type="arabicPeriod"/>
            </a:pPr>
            <a:r>
              <a:rPr lang="en-GB" sz="1200" dirty="0"/>
              <a:t>Il </a:t>
            </a:r>
            <a:r>
              <a:rPr lang="en-GB" sz="1200" dirty="0" err="1"/>
              <a:t>n’y</a:t>
            </a:r>
            <a:r>
              <a:rPr lang="en-GB" sz="1200" dirty="0"/>
              <a:t> a pas grand-chose pour les </a:t>
            </a:r>
            <a:r>
              <a:rPr lang="en-GB" sz="1200" dirty="0" err="1"/>
              <a:t>enfants</a:t>
            </a:r>
            <a:r>
              <a:rPr lang="en-GB" sz="1200" dirty="0"/>
              <a:t> </a:t>
            </a:r>
          </a:p>
          <a:p>
            <a:pPr marL="514350" indent="-514350">
              <a:buFont typeface="+mj-lt"/>
              <a:buAutoNum type="arabicPeriod"/>
            </a:pPr>
            <a:r>
              <a:rPr lang="en-GB" sz="1200" dirty="0"/>
              <a:t>Il </a:t>
            </a:r>
            <a:r>
              <a:rPr lang="en-GB" sz="1200" dirty="0" err="1"/>
              <a:t>n’y</a:t>
            </a:r>
            <a:r>
              <a:rPr lang="en-GB" sz="1200" dirty="0"/>
              <a:t> a </a:t>
            </a:r>
            <a:r>
              <a:rPr lang="en-GB" sz="1200" dirty="0" err="1"/>
              <a:t>rien</a:t>
            </a:r>
            <a:r>
              <a:rPr lang="en-GB" sz="1200" dirty="0"/>
              <a:t> pour les </a:t>
            </a:r>
            <a:r>
              <a:rPr lang="en-GB" sz="1200" dirty="0" err="1"/>
              <a:t>ados</a:t>
            </a:r>
            <a:endParaRPr lang="en-GB" sz="1200" dirty="0"/>
          </a:p>
          <a:p>
            <a:pPr marL="514350" indent="-514350">
              <a:buFont typeface="+mj-lt"/>
              <a:buAutoNum type="arabicPeriod"/>
            </a:pPr>
            <a:r>
              <a:rPr lang="en-GB" sz="1200" dirty="0"/>
              <a:t>On a un </a:t>
            </a:r>
            <a:r>
              <a:rPr lang="en-GB" sz="1200" dirty="0" err="1"/>
              <a:t>problème</a:t>
            </a:r>
            <a:r>
              <a:rPr lang="en-GB" sz="1200" dirty="0"/>
              <a:t> avec la violence</a:t>
            </a:r>
          </a:p>
          <a:p>
            <a:pPr marL="514350" indent="-514350">
              <a:buFont typeface="+mj-lt"/>
              <a:buAutoNum type="arabicPeriod"/>
            </a:pPr>
            <a:r>
              <a:rPr lang="en-GB" sz="1200" dirty="0"/>
              <a:t>Les rues </a:t>
            </a:r>
            <a:r>
              <a:rPr lang="en-GB" sz="1200" dirty="0" err="1"/>
              <a:t>sont</a:t>
            </a:r>
            <a:r>
              <a:rPr lang="en-GB" sz="1200" dirty="0"/>
              <a:t> à </a:t>
            </a:r>
            <a:r>
              <a:rPr lang="en-GB" sz="1200" dirty="0" err="1"/>
              <a:t>l’étroit</a:t>
            </a:r>
            <a:r>
              <a:rPr lang="en-GB" sz="1200" dirty="0"/>
              <a:t> </a:t>
            </a:r>
          </a:p>
          <a:p>
            <a:pPr marL="514350" indent="-514350">
              <a:buFont typeface="+mj-lt"/>
              <a:buAutoNum type="arabicPeriod"/>
            </a:pPr>
            <a:r>
              <a:rPr lang="en-GB" sz="1200" dirty="0"/>
              <a:t>Il y a trop de </a:t>
            </a:r>
            <a:r>
              <a:rPr lang="en-GB" sz="1200" dirty="0" err="1"/>
              <a:t>voitures</a:t>
            </a:r>
            <a:r>
              <a:rPr lang="en-GB" sz="1200" dirty="0"/>
              <a:t>, de circulation et </a:t>
            </a:r>
            <a:r>
              <a:rPr lang="en-GB" sz="1200" dirty="0" err="1"/>
              <a:t>souvent</a:t>
            </a:r>
            <a:r>
              <a:rPr lang="en-GB" sz="1200" dirty="0"/>
              <a:t> des </a:t>
            </a:r>
            <a:r>
              <a:rPr lang="en-GB" sz="1200" dirty="0" err="1"/>
              <a:t>embouteillages</a:t>
            </a:r>
            <a:r>
              <a:rPr lang="en-GB" sz="1200" dirty="0"/>
              <a:t> (surtout pendant les </a:t>
            </a:r>
            <a:r>
              <a:rPr lang="en-GB" sz="1200" dirty="0" err="1"/>
              <a:t>heures</a:t>
            </a:r>
            <a:r>
              <a:rPr lang="en-GB" sz="1200" dirty="0"/>
              <a:t> de point)</a:t>
            </a:r>
          </a:p>
          <a:p>
            <a:pPr marL="514350" indent="-514350">
              <a:buFont typeface="+mj-lt"/>
              <a:buAutoNum type="arabicPeriod"/>
            </a:pPr>
            <a:r>
              <a:rPr lang="en-GB" sz="1200" dirty="0"/>
              <a:t>Tout le monde </a:t>
            </a:r>
            <a:r>
              <a:rPr lang="en-GB" sz="1200" dirty="0" err="1"/>
              <a:t>sait</a:t>
            </a:r>
            <a:r>
              <a:rPr lang="en-GB" sz="1200" dirty="0"/>
              <a:t> </a:t>
            </a:r>
            <a:r>
              <a:rPr lang="en-GB" sz="1200" dirty="0" err="1"/>
              <a:t>ce</a:t>
            </a:r>
            <a:r>
              <a:rPr lang="en-GB" sz="1200" dirty="0"/>
              <a:t> </a:t>
            </a:r>
            <a:r>
              <a:rPr lang="en-GB" sz="1200" dirty="0" err="1"/>
              <a:t>qu’on</a:t>
            </a:r>
            <a:r>
              <a:rPr lang="en-GB" sz="1200" dirty="0"/>
              <a:t> fait – on </a:t>
            </a:r>
            <a:r>
              <a:rPr lang="en-GB" sz="1200" dirty="0" err="1"/>
              <a:t>n’a</a:t>
            </a:r>
            <a:r>
              <a:rPr lang="en-GB" sz="1200" dirty="0"/>
              <a:t> pas de </a:t>
            </a:r>
            <a:r>
              <a:rPr lang="en-GB" sz="1200" dirty="0" err="1"/>
              <a:t>liberté</a:t>
            </a:r>
            <a:r>
              <a:rPr lang="en-GB" sz="1200" dirty="0"/>
              <a:t> </a:t>
            </a:r>
            <a:r>
              <a:rPr lang="en-GB" sz="1200" dirty="0" err="1"/>
              <a:t>ou</a:t>
            </a:r>
            <a:r>
              <a:rPr lang="en-GB" sz="1200" dirty="0"/>
              <a:t> de vie </a:t>
            </a:r>
            <a:r>
              <a:rPr lang="en-GB" sz="1200" dirty="0" err="1"/>
              <a:t>privée</a:t>
            </a:r>
            <a:endParaRPr lang="en-GB" sz="1200" dirty="0"/>
          </a:p>
        </p:txBody>
      </p:sp>
      <p:sp>
        <p:nvSpPr>
          <p:cNvPr id="3" name="Rectangle 2"/>
          <p:cNvSpPr/>
          <p:nvPr/>
        </p:nvSpPr>
        <p:spPr>
          <a:xfrm>
            <a:off x="871471" y="3464228"/>
            <a:ext cx="3996744" cy="3046988"/>
          </a:xfrm>
          <a:prstGeom prst="rect">
            <a:avLst/>
          </a:prstGeom>
          <a:ln>
            <a:solidFill>
              <a:schemeClr val="tx1"/>
            </a:solidFill>
          </a:ln>
        </p:spPr>
        <p:txBody>
          <a:bodyPr wrap="square">
            <a:spAutoFit/>
          </a:bodyPr>
          <a:lstStyle/>
          <a:p>
            <a:r>
              <a:rPr lang="en-GB" sz="1200" b="1" u="sng" dirty="0"/>
              <a:t>Ce que </a:t>
            </a:r>
            <a:r>
              <a:rPr lang="en-GB" sz="1200" b="1" u="sng" dirty="0" err="1"/>
              <a:t>j’aime</a:t>
            </a:r>
            <a:r>
              <a:rPr lang="en-GB" sz="1200" b="1" u="sng" dirty="0"/>
              <a:t> </a:t>
            </a:r>
            <a:r>
              <a:rPr lang="en-GB" sz="1200" b="1" u="sng" dirty="0" err="1"/>
              <a:t>dans</a:t>
            </a:r>
            <a:r>
              <a:rPr lang="en-GB" sz="1200" b="1" u="sng" dirty="0"/>
              <a:t> ma </a:t>
            </a:r>
            <a:r>
              <a:rPr lang="en-GB" sz="1200" b="1" u="sng" dirty="0" err="1"/>
              <a:t>région</a:t>
            </a:r>
            <a:endParaRPr lang="en-GB" sz="1200" b="1" u="sng" dirty="0"/>
          </a:p>
          <a:p>
            <a:pPr marL="514350" indent="-514350">
              <a:buFont typeface="+mj-lt"/>
              <a:buAutoNum type="arabicPeriod"/>
            </a:pPr>
            <a:r>
              <a:rPr lang="en-GB" sz="1200" dirty="0" err="1"/>
              <a:t>C’est</a:t>
            </a:r>
            <a:r>
              <a:rPr lang="en-GB" sz="1200" dirty="0"/>
              <a:t> </a:t>
            </a:r>
            <a:r>
              <a:rPr lang="en-GB" sz="1200" dirty="0" err="1"/>
              <a:t>calme</a:t>
            </a:r>
            <a:r>
              <a:rPr lang="en-GB" sz="1200" dirty="0"/>
              <a:t> et </a:t>
            </a:r>
            <a:r>
              <a:rPr lang="en-GB" sz="1200" dirty="0" err="1"/>
              <a:t>tranquille</a:t>
            </a:r>
            <a:endParaRPr lang="en-GB" sz="1200" dirty="0"/>
          </a:p>
          <a:p>
            <a:pPr marL="514350" indent="-514350">
              <a:buFont typeface="+mj-lt"/>
              <a:buAutoNum type="arabicPeriod"/>
            </a:pPr>
            <a:r>
              <a:rPr lang="en-GB" sz="1200" dirty="0" err="1"/>
              <a:t>C’est</a:t>
            </a:r>
            <a:r>
              <a:rPr lang="en-GB" sz="1200" dirty="0"/>
              <a:t> </a:t>
            </a:r>
            <a:r>
              <a:rPr lang="en-GB" sz="1200" dirty="0" err="1"/>
              <a:t>vraiment</a:t>
            </a:r>
            <a:r>
              <a:rPr lang="en-GB" sz="1200" dirty="0"/>
              <a:t> </a:t>
            </a:r>
            <a:r>
              <a:rPr lang="en-GB" sz="1200" dirty="0" err="1"/>
              <a:t>en</a:t>
            </a:r>
            <a:r>
              <a:rPr lang="en-GB" sz="1200" dirty="0"/>
              <a:t> </a:t>
            </a:r>
            <a:r>
              <a:rPr lang="en-GB" sz="1200" dirty="0" err="1"/>
              <a:t>sécurité</a:t>
            </a:r>
            <a:endParaRPr lang="en-GB" sz="1200" dirty="0"/>
          </a:p>
          <a:p>
            <a:pPr marL="514350" indent="-514350">
              <a:buFont typeface="+mj-lt"/>
              <a:buAutoNum type="arabicPeriod"/>
            </a:pPr>
            <a:r>
              <a:rPr lang="en-GB" sz="1200" dirty="0"/>
              <a:t>Il y a beaucoup de choses à faire et </a:t>
            </a:r>
            <a:r>
              <a:rPr lang="en-GB" sz="1200" dirty="0" err="1"/>
              <a:t>voir</a:t>
            </a:r>
            <a:endParaRPr lang="en-GB" sz="1200" dirty="0"/>
          </a:p>
          <a:p>
            <a:pPr marL="514350" indent="-514350">
              <a:buFont typeface="+mj-lt"/>
              <a:buAutoNum type="arabicPeriod"/>
            </a:pPr>
            <a:r>
              <a:rPr lang="en-GB" sz="1200" dirty="0"/>
              <a:t>Il y a </a:t>
            </a:r>
            <a:r>
              <a:rPr lang="en-GB" sz="1200" dirty="0" err="1"/>
              <a:t>une</a:t>
            </a:r>
            <a:r>
              <a:rPr lang="en-GB" sz="1200" dirty="0"/>
              <a:t> </a:t>
            </a:r>
            <a:r>
              <a:rPr lang="en-GB" sz="1200" dirty="0" err="1"/>
              <a:t>grande</a:t>
            </a:r>
            <a:r>
              <a:rPr lang="en-GB" sz="1200" dirty="0"/>
              <a:t> </a:t>
            </a:r>
            <a:r>
              <a:rPr lang="en-GB" sz="1200" dirty="0" err="1"/>
              <a:t>variété</a:t>
            </a:r>
            <a:r>
              <a:rPr lang="en-GB" sz="1200" dirty="0"/>
              <a:t> de divertissements</a:t>
            </a:r>
          </a:p>
          <a:p>
            <a:pPr marL="514350" indent="-514350">
              <a:buFont typeface="+mj-lt"/>
              <a:buAutoNum type="arabicPeriod"/>
            </a:pPr>
            <a:r>
              <a:rPr lang="en-GB" sz="1200" dirty="0" err="1"/>
              <a:t>C’est</a:t>
            </a:r>
            <a:r>
              <a:rPr lang="en-GB" sz="1200" dirty="0"/>
              <a:t> </a:t>
            </a:r>
            <a:r>
              <a:rPr lang="en-GB" sz="1200" dirty="0" err="1"/>
              <a:t>bien</a:t>
            </a:r>
            <a:r>
              <a:rPr lang="en-GB" sz="1200" dirty="0"/>
              <a:t> </a:t>
            </a:r>
            <a:r>
              <a:rPr lang="en-GB" sz="1200" dirty="0" err="1"/>
              <a:t>connecté</a:t>
            </a:r>
            <a:r>
              <a:rPr lang="en-GB" sz="1200" dirty="0"/>
              <a:t> et les liens de transport </a:t>
            </a:r>
            <a:r>
              <a:rPr lang="en-GB" sz="1200" dirty="0" err="1"/>
              <a:t>sont</a:t>
            </a:r>
            <a:r>
              <a:rPr lang="en-GB" sz="1200" dirty="0"/>
              <a:t> </a:t>
            </a:r>
            <a:r>
              <a:rPr lang="en-GB" sz="1200" dirty="0" err="1"/>
              <a:t>efficaces</a:t>
            </a:r>
            <a:endParaRPr lang="en-GB" sz="1200" dirty="0"/>
          </a:p>
          <a:p>
            <a:pPr marL="514350" indent="-514350">
              <a:buFont typeface="+mj-lt"/>
              <a:buAutoNum type="arabicPeriod"/>
            </a:pPr>
            <a:r>
              <a:rPr lang="en-GB" sz="1200" dirty="0" err="1"/>
              <a:t>C’est</a:t>
            </a:r>
            <a:r>
              <a:rPr lang="en-GB" sz="1200" dirty="0"/>
              <a:t> </a:t>
            </a:r>
            <a:r>
              <a:rPr lang="en-GB" sz="1200" dirty="0" err="1"/>
              <a:t>propre</a:t>
            </a:r>
            <a:r>
              <a:rPr lang="en-GB" sz="1200" dirty="0"/>
              <a:t> et vert, et </a:t>
            </a:r>
            <a:r>
              <a:rPr lang="en-GB" sz="1200" dirty="0" err="1"/>
              <a:t>écolo</a:t>
            </a:r>
            <a:endParaRPr lang="en-GB" sz="1200" dirty="0"/>
          </a:p>
          <a:p>
            <a:pPr marL="514350" indent="-514350">
              <a:buFont typeface="+mj-lt"/>
              <a:buAutoNum type="arabicPeriod"/>
            </a:pPr>
            <a:r>
              <a:rPr lang="en-GB" sz="1200" dirty="0"/>
              <a:t>Tout le monde se </a:t>
            </a:r>
            <a:r>
              <a:rPr lang="en-GB" sz="1200" dirty="0" err="1"/>
              <a:t>connaît</a:t>
            </a:r>
            <a:r>
              <a:rPr lang="en-GB" sz="1200" dirty="0"/>
              <a:t> et les gens </a:t>
            </a:r>
            <a:r>
              <a:rPr lang="en-GB" sz="1200" dirty="0" err="1"/>
              <a:t>sont</a:t>
            </a:r>
            <a:r>
              <a:rPr lang="en-GB" sz="1200" dirty="0"/>
              <a:t> </a:t>
            </a:r>
            <a:r>
              <a:rPr lang="en-GB" sz="1200" dirty="0" err="1"/>
              <a:t>accueillants</a:t>
            </a:r>
            <a:r>
              <a:rPr lang="en-GB" sz="1200" dirty="0"/>
              <a:t> </a:t>
            </a:r>
          </a:p>
          <a:p>
            <a:pPr marL="514350" indent="-514350">
              <a:buFont typeface="+mj-lt"/>
              <a:buAutoNum type="arabicPeriod"/>
            </a:pPr>
            <a:r>
              <a:rPr lang="en-GB" sz="1200" dirty="0"/>
              <a:t>On </a:t>
            </a:r>
            <a:r>
              <a:rPr lang="en-GB" sz="1200" dirty="0" err="1"/>
              <a:t>peut</a:t>
            </a:r>
            <a:r>
              <a:rPr lang="en-GB" sz="1200" dirty="0"/>
              <a:t> </a:t>
            </a:r>
            <a:r>
              <a:rPr lang="en-GB" sz="1200" dirty="0" err="1"/>
              <a:t>facilement</a:t>
            </a:r>
            <a:r>
              <a:rPr lang="en-GB" sz="1200" dirty="0"/>
              <a:t> se </a:t>
            </a:r>
            <a:r>
              <a:rPr lang="en-GB" sz="1200" dirty="0" err="1"/>
              <a:t>déplacer</a:t>
            </a:r>
            <a:r>
              <a:rPr lang="en-GB" sz="1200" dirty="0"/>
              <a:t> </a:t>
            </a:r>
            <a:r>
              <a:rPr lang="en-GB" sz="1200" dirty="0" err="1"/>
              <a:t>afin</a:t>
            </a:r>
            <a:r>
              <a:rPr lang="en-GB" sz="1200" dirty="0"/>
              <a:t> de </a:t>
            </a:r>
            <a:r>
              <a:rPr lang="en-GB" sz="1200" dirty="0" err="1"/>
              <a:t>visiter</a:t>
            </a:r>
            <a:r>
              <a:rPr lang="en-GB" sz="1200" dirty="0"/>
              <a:t> des </a:t>
            </a:r>
            <a:r>
              <a:rPr lang="en-GB" sz="1200" dirty="0" err="1"/>
              <a:t>autres</a:t>
            </a:r>
            <a:r>
              <a:rPr lang="en-GB" sz="1200" dirty="0"/>
              <a:t> </a:t>
            </a:r>
            <a:r>
              <a:rPr lang="en-GB" sz="1200" dirty="0" err="1"/>
              <a:t>villes</a:t>
            </a:r>
            <a:endParaRPr lang="en-GB" sz="1200" dirty="0"/>
          </a:p>
          <a:p>
            <a:pPr marL="514350" indent="-514350">
              <a:buFont typeface="+mj-lt"/>
              <a:buAutoNum type="arabicPeriod"/>
            </a:pPr>
            <a:r>
              <a:rPr lang="en-GB" sz="1200" dirty="0"/>
              <a:t>Les transports </a:t>
            </a:r>
            <a:r>
              <a:rPr lang="en-GB" sz="1200" dirty="0" err="1"/>
              <a:t>internationaux</a:t>
            </a:r>
            <a:r>
              <a:rPr lang="en-GB" sz="1200" dirty="0"/>
              <a:t> </a:t>
            </a:r>
            <a:r>
              <a:rPr lang="en-GB" sz="1200" dirty="0" err="1"/>
              <a:t>sont</a:t>
            </a:r>
            <a:r>
              <a:rPr lang="en-GB" sz="1200" dirty="0"/>
              <a:t> </a:t>
            </a:r>
            <a:r>
              <a:rPr lang="en-GB" sz="1200" dirty="0" err="1"/>
              <a:t>bien</a:t>
            </a:r>
            <a:r>
              <a:rPr lang="en-GB" sz="1200" dirty="0"/>
              <a:t> </a:t>
            </a:r>
            <a:r>
              <a:rPr lang="en-GB" sz="1200" dirty="0" err="1"/>
              <a:t>développés</a:t>
            </a:r>
            <a:endParaRPr lang="en-GB" sz="1200" dirty="0"/>
          </a:p>
          <a:p>
            <a:pPr marL="514350" indent="-514350">
              <a:buFont typeface="+mj-lt"/>
              <a:buAutoNum type="arabicPeriod"/>
            </a:pPr>
            <a:r>
              <a:rPr lang="en-GB" sz="1200" dirty="0"/>
              <a:t>On </a:t>
            </a:r>
            <a:r>
              <a:rPr lang="en-GB" sz="1200" dirty="0" err="1"/>
              <a:t>vient</a:t>
            </a:r>
            <a:r>
              <a:rPr lang="en-GB" sz="1200" dirty="0"/>
              <a:t> de </a:t>
            </a:r>
            <a:r>
              <a:rPr lang="en-GB" sz="1200" dirty="0" err="1"/>
              <a:t>créer</a:t>
            </a:r>
            <a:r>
              <a:rPr lang="en-GB" sz="1200" dirty="0"/>
              <a:t> un nouveau </a:t>
            </a:r>
            <a:r>
              <a:rPr lang="en-GB" sz="1200" dirty="0" err="1"/>
              <a:t>réseau</a:t>
            </a:r>
            <a:r>
              <a:rPr lang="en-GB" sz="1200" dirty="0"/>
              <a:t> de transports</a:t>
            </a:r>
          </a:p>
          <a:p>
            <a:pPr marL="514350" indent="-514350">
              <a:buFont typeface="+mj-lt"/>
              <a:buAutoNum type="arabicPeriod"/>
            </a:pPr>
            <a:r>
              <a:rPr lang="en-GB" sz="1200" dirty="0"/>
              <a:t>Les gens du coin </a:t>
            </a:r>
            <a:r>
              <a:rPr lang="en-GB" sz="1200" dirty="0" err="1"/>
              <a:t>sont</a:t>
            </a:r>
            <a:r>
              <a:rPr lang="en-GB" sz="1200" dirty="0"/>
              <a:t> </a:t>
            </a:r>
            <a:r>
              <a:rPr lang="en-GB" sz="1200" dirty="0" err="1"/>
              <a:t>serviables</a:t>
            </a:r>
            <a:r>
              <a:rPr lang="en-GB" sz="1200" dirty="0"/>
              <a:t> et nous </a:t>
            </a:r>
            <a:r>
              <a:rPr lang="en-GB" sz="1200" dirty="0" err="1"/>
              <a:t>aident</a:t>
            </a:r>
            <a:r>
              <a:rPr lang="en-GB" sz="1200" dirty="0"/>
              <a:t> </a:t>
            </a:r>
            <a:r>
              <a:rPr lang="en-GB" sz="1200" dirty="0" err="1"/>
              <a:t>quand</a:t>
            </a:r>
            <a:r>
              <a:rPr lang="en-GB" sz="1200" dirty="0"/>
              <a:t> nous </a:t>
            </a:r>
            <a:r>
              <a:rPr lang="en-GB" sz="1200" dirty="0" err="1"/>
              <a:t>en</a:t>
            </a:r>
            <a:r>
              <a:rPr lang="en-GB" sz="1200" dirty="0"/>
              <a:t> </a:t>
            </a:r>
            <a:r>
              <a:rPr lang="en-GB" sz="1200" dirty="0" err="1"/>
              <a:t>avons</a:t>
            </a:r>
            <a:r>
              <a:rPr lang="en-GB" sz="1200" dirty="0"/>
              <a:t> </a:t>
            </a:r>
            <a:r>
              <a:rPr lang="en-GB" sz="1200" dirty="0" err="1"/>
              <a:t>besoin</a:t>
            </a:r>
            <a:endParaRPr lang="en-GB" sz="1200" dirty="0"/>
          </a:p>
        </p:txBody>
      </p:sp>
      <p:sp>
        <p:nvSpPr>
          <p:cNvPr id="4" name="Rectangle 3"/>
          <p:cNvSpPr/>
          <p:nvPr/>
        </p:nvSpPr>
        <p:spPr>
          <a:xfrm>
            <a:off x="5119352" y="231442"/>
            <a:ext cx="3996744" cy="3046988"/>
          </a:xfrm>
          <a:prstGeom prst="rect">
            <a:avLst/>
          </a:prstGeom>
          <a:ln>
            <a:solidFill>
              <a:schemeClr val="tx1"/>
            </a:solidFill>
          </a:ln>
        </p:spPr>
        <p:txBody>
          <a:bodyPr wrap="square">
            <a:spAutoFit/>
          </a:bodyPr>
          <a:lstStyle/>
          <a:p>
            <a:r>
              <a:rPr lang="en-GB" sz="1200" b="1" u="sng" dirty="0"/>
              <a:t>Problems in my town/city</a:t>
            </a:r>
          </a:p>
          <a:p>
            <a:pPr marL="514350" indent="-514350">
              <a:buFont typeface="+mj-lt"/>
              <a:buAutoNum type="arabicPeriod"/>
            </a:pPr>
            <a:r>
              <a:rPr lang="en-GB" sz="1200" dirty="0"/>
              <a:t>The crime rate is high</a:t>
            </a:r>
          </a:p>
          <a:p>
            <a:pPr marL="514350" indent="-514350">
              <a:buFont typeface="+mj-lt"/>
              <a:buAutoNum type="arabicPeriod"/>
            </a:pPr>
            <a:r>
              <a:rPr lang="en-GB" sz="1200" dirty="0"/>
              <a:t>The town-centre is dangerous in the evening</a:t>
            </a:r>
          </a:p>
          <a:p>
            <a:pPr marL="514350" indent="-514350">
              <a:buFont typeface="+mj-lt"/>
              <a:buAutoNum type="arabicPeriod"/>
            </a:pPr>
            <a:r>
              <a:rPr lang="en-GB" sz="1200" dirty="0"/>
              <a:t>There’s a lack of transport</a:t>
            </a:r>
          </a:p>
          <a:p>
            <a:pPr marL="514350" indent="-514350">
              <a:buFont typeface="+mj-lt"/>
              <a:buAutoNum type="arabicPeriod"/>
            </a:pPr>
            <a:r>
              <a:rPr lang="en-GB" sz="1200" dirty="0"/>
              <a:t>We lack green spaces</a:t>
            </a:r>
          </a:p>
          <a:p>
            <a:pPr marL="514350" indent="-514350">
              <a:buFont typeface="+mj-lt"/>
              <a:buAutoNum type="arabicPeriod"/>
            </a:pPr>
            <a:r>
              <a:rPr lang="en-GB" sz="1200" dirty="0"/>
              <a:t>There’s a lack of housing and a lot of homeless </a:t>
            </a:r>
          </a:p>
          <a:p>
            <a:pPr marL="514350" indent="-514350">
              <a:buFont typeface="+mj-lt"/>
              <a:buAutoNum type="arabicPeriod"/>
            </a:pPr>
            <a:r>
              <a:rPr lang="en-GB" sz="1200" dirty="0"/>
              <a:t>There’s too much pollution</a:t>
            </a:r>
          </a:p>
          <a:p>
            <a:pPr marL="514350" indent="-514350">
              <a:buFont typeface="+mj-lt"/>
              <a:buAutoNum type="arabicPeriod"/>
            </a:pPr>
            <a:r>
              <a:rPr lang="en-GB" sz="1200" dirty="0"/>
              <a:t>There’s litter/rubbish everywhere</a:t>
            </a:r>
          </a:p>
          <a:p>
            <a:pPr marL="514350" indent="-514350">
              <a:buFont typeface="+mj-lt"/>
              <a:buAutoNum type="arabicPeriod"/>
            </a:pPr>
            <a:r>
              <a:rPr lang="en-GB" sz="1200" dirty="0"/>
              <a:t>There’s not a lot for children</a:t>
            </a:r>
          </a:p>
          <a:p>
            <a:pPr marL="514350" indent="-514350">
              <a:buFont typeface="+mj-lt"/>
              <a:buAutoNum type="arabicPeriod"/>
            </a:pPr>
            <a:r>
              <a:rPr lang="en-GB" sz="1200" dirty="0"/>
              <a:t>There’s nothing for young people</a:t>
            </a:r>
          </a:p>
          <a:p>
            <a:pPr marL="514350" indent="-514350">
              <a:buFont typeface="+mj-lt"/>
              <a:buAutoNum type="arabicPeriod"/>
            </a:pPr>
            <a:r>
              <a:rPr lang="en-GB" sz="1200" dirty="0"/>
              <a:t>We have a problem with violence</a:t>
            </a:r>
          </a:p>
          <a:p>
            <a:pPr marL="514350" indent="-514350">
              <a:buFont typeface="+mj-lt"/>
              <a:buAutoNum type="arabicPeriod"/>
            </a:pPr>
            <a:r>
              <a:rPr lang="en-GB" sz="1200" dirty="0"/>
              <a:t>The streets are cramped/narrow</a:t>
            </a:r>
          </a:p>
          <a:p>
            <a:pPr marL="514350" indent="-514350">
              <a:buFont typeface="+mj-lt"/>
              <a:buAutoNum type="arabicPeriod"/>
            </a:pPr>
            <a:r>
              <a:rPr lang="en-GB" sz="1200" dirty="0"/>
              <a:t>There are too many cars, traffic and often traffic jams (especially in rush hour)</a:t>
            </a:r>
          </a:p>
          <a:p>
            <a:pPr marL="514350" indent="-514350">
              <a:buFont typeface="+mj-lt"/>
              <a:buAutoNum type="arabicPeriod"/>
            </a:pPr>
            <a:r>
              <a:rPr lang="en-GB" sz="1200" dirty="0"/>
              <a:t>Everyone knows what you do – you don’t have freedom or a private life</a:t>
            </a:r>
          </a:p>
        </p:txBody>
      </p:sp>
      <p:sp>
        <p:nvSpPr>
          <p:cNvPr id="5" name="Rectangle 4"/>
          <p:cNvSpPr/>
          <p:nvPr/>
        </p:nvSpPr>
        <p:spPr>
          <a:xfrm>
            <a:off x="5119352" y="3464228"/>
            <a:ext cx="3996744" cy="3046988"/>
          </a:xfrm>
          <a:prstGeom prst="rect">
            <a:avLst/>
          </a:prstGeom>
          <a:ln>
            <a:solidFill>
              <a:schemeClr val="tx1"/>
            </a:solidFill>
          </a:ln>
        </p:spPr>
        <p:txBody>
          <a:bodyPr wrap="square">
            <a:spAutoFit/>
          </a:bodyPr>
          <a:lstStyle/>
          <a:p>
            <a:r>
              <a:rPr lang="en-GB" sz="1200" b="1" u="sng" dirty="0"/>
              <a:t>What I like in my region </a:t>
            </a:r>
          </a:p>
          <a:p>
            <a:pPr marL="514350" indent="-514350">
              <a:buFont typeface="+mj-lt"/>
              <a:buAutoNum type="arabicPeriod"/>
            </a:pPr>
            <a:r>
              <a:rPr lang="en-GB" sz="1200" dirty="0"/>
              <a:t>It’s calm and tranquil</a:t>
            </a:r>
          </a:p>
          <a:p>
            <a:pPr marL="514350" indent="-514350">
              <a:buFont typeface="+mj-lt"/>
              <a:buAutoNum type="arabicPeriod"/>
            </a:pPr>
            <a:r>
              <a:rPr lang="en-GB" sz="1200" dirty="0"/>
              <a:t>It’s really safe</a:t>
            </a:r>
          </a:p>
          <a:p>
            <a:pPr marL="514350" indent="-514350">
              <a:buFont typeface="+mj-lt"/>
              <a:buAutoNum type="arabicPeriod"/>
            </a:pPr>
            <a:r>
              <a:rPr lang="en-GB" sz="1200" dirty="0"/>
              <a:t>There’s a lot to see and do</a:t>
            </a:r>
          </a:p>
          <a:p>
            <a:pPr marL="514350" indent="-514350">
              <a:buFont typeface="+mj-lt"/>
              <a:buAutoNum type="arabicPeriod"/>
            </a:pPr>
            <a:r>
              <a:rPr lang="en-GB" sz="1200" dirty="0"/>
              <a:t>There’s a large variety of entertainment</a:t>
            </a:r>
          </a:p>
          <a:p>
            <a:pPr marL="514350" indent="-514350">
              <a:buFont typeface="+mj-lt"/>
              <a:buAutoNum type="arabicPeriod"/>
            </a:pPr>
            <a:r>
              <a:rPr lang="en-GB" sz="1200" dirty="0"/>
              <a:t>It’s well connected and the transport links are efficient</a:t>
            </a:r>
          </a:p>
          <a:p>
            <a:pPr marL="514350" indent="-514350">
              <a:buFont typeface="+mj-lt"/>
              <a:buAutoNum type="arabicPeriod"/>
            </a:pPr>
            <a:r>
              <a:rPr lang="en-GB" sz="1200" dirty="0"/>
              <a:t>It’s clean, green and ecological</a:t>
            </a:r>
          </a:p>
          <a:p>
            <a:pPr marL="514350" indent="-514350">
              <a:buFont typeface="+mj-lt"/>
              <a:buAutoNum type="arabicPeriod"/>
            </a:pPr>
            <a:r>
              <a:rPr lang="en-GB" sz="1200" dirty="0"/>
              <a:t>Everyone knows each other and the people are welcoming</a:t>
            </a:r>
          </a:p>
          <a:p>
            <a:pPr marL="514350" indent="-514350">
              <a:buFont typeface="+mj-lt"/>
              <a:buAutoNum type="arabicPeriod"/>
            </a:pPr>
            <a:r>
              <a:rPr lang="en-GB" sz="1200" dirty="0"/>
              <a:t>You can easily get around in order to visit other towns/cities</a:t>
            </a:r>
          </a:p>
          <a:p>
            <a:pPr marL="514350" indent="-514350">
              <a:buFont typeface="+mj-lt"/>
              <a:buAutoNum type="arabicPeriod"/>
            </a:pPr>
            <a:r>
              <a:rPr lang="en-GB" sz="1200" dirty="0"/>
              <a:t>The international transport is well-developed</a:t>
            </a:r>
          </a:p>
          <a:p>
            <a:pPr marL="514350" indent="-514350">
              <a:buFont typeface="+mj-lt"/>
              <a:buAutoNum type="arabicPeriod"/>
            </a:pPr>
            <a:r>
              <a:rPr lang="en-GB" sz="1200" dirty="0"/>
              <a:t>We’ve just created a new transport network</a:t>
            </a:r>
          </a:p>
          <a:p>
            <a:pPr marL="514350" indent="-514350">
              <a:buFont typeface="+mj-lt"/>
              <a:buAutoNum type="arabicPeriod"/>
            </a:pPr>
            <a:r>
              <a:rPr lang="en-GB" sz="1200" dirty="0"/>
              <a:t>The local people are helpful and help us when we need it  (</a:t>
            </a:r>
            <a:r>
              <a:rPr lang="en-GB" sz="1200" i="1" dirty="0"/>
              <a:t>have need of it</a:t>
            </a:r>
            <a:r>
              <a:rPr lang="en-GB" sz="1200" dirty="0"/>
              <a:t>)</a:t>
            </a:r>
          </a:p>
        </p:txBody>
      </p:sp>
    </p:spTree>
    <p:extLst>
      <p:ext uri="{BB962C8B-B14F-4D97-AF65-F5344CB8AC3E}">
        <p14:creationId xmlns:p14="http://schemas.microsoft.com/office/powerpoint/2010/main" val="27596925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5076" y="218941"/>
            <a:ext cx="3336766" cy="634928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228600" indent="-228600">
              <a:buFont typeface="+mj-lt"/>
              <a:buAutoNum type="arabicPeriod"/>
            </a:pPr>
            <a:r>
              <a:rPr lang="en-GB" sz="1200" dirty="0" err="1"/>
              <a:t>Jouer</a:t>
            </a:r>
            <a:r>
              <a:rPr lang="en-GB" sz="1200" dirty="0"/>
              <a:t> au foot, rugby, cricket, tennis, golf </a:t>
            </a:r>
          </a:p>
          <a:p>
            <a:pPr marL="228600" indent="-228600">
              <a:buFont typeface="+mj-lt"/>
              <a:buAutoNum type="arabicPeriod"/>
            </a:pPr>
            <a:r>
              <a:rPr lang="en-GB" sz="1200" dirty="0"/>
              <a:t>aux </a:t>
            </a:r>
            <a:r>
              <a:rPr lang="en-GB" sz="1200" dirty="0" err="1"/>
              <a:t>échecs</a:t>
            </a:r>
            <a:r>
              <a:rPr lang="en-GB" sz="1200" dirty="0"/>
              <a:t>, aux </a:t>
            </a:r>
            <a:r>
              <a:rPr lang="en-GB" sz="1200" dirty="0" err="1"/>
              <a:t>fléchettes</a:t>
            </a:r>
            <a:endParaRPr lang="en-GB" sz="1200" dirty="0"/>
          </a:p>
          <a:p>
            <a:pPr marL="228600" indent="-228600">
              <a:buFont typeface="+mj-lt"/>
              <a:buAutoNum type="arabicPeriod"/>
            </a:pPr>
            <a:r>
              <a:rPr lang="en-GB" sz="1200" dirty="0"/>
              <a:t>Faire du snowboard, du surf des </a:t>
            </a:r>
            <a:r>
              <a:rPr lang="en-GB" sz="1200" dirty="0" err="1"/>
              <a:t>neiges</a:t>
            </a:r>
            <a:r>
              <a:rPr lang="en-GB" sz="1200" dirty="0"/>
              <a:t>, du ski, </a:t>
            </a:r>
          </a:p>
          <a:p>
            <a:pPr marL="228600" indent="-228600">
              <a:buFont typeface="+mj-lt"/>
              <a:buAutoNum type="arabicPeriod"/>
            </a:pPr>
            <a:r>
              <a:rPr lang="en-GB" sz="1200" dirty="0"/>
              <a:t>Faire du ski </a:t>
            </a:r>
            <a:r>
              <a:rPr lang="en-GB" sz="1200" dirty="0" err="1"/>
              <a:t>nautique</a:t>
            </a:r>
            <a:r>
              <a:rPr lang="en-GB" sz="1200" dirty="0"/>
              <a:t>, </a:t>
            </a:r>
          </a:p>
          <a:p>
            <a:pPr marL="228600" indent="-228600">
              <a:buFont typeface="+mj-lt"/>
              <a:buAutoNum type="arabicPeriod"/>
            </a:pPr>
            <a:r>
              <a:rPr lang="en-GB" sz="1200" dirty="0"/>
              <a:t>Faire du skate, du roller, du </a:t>
            </a:r>
            <a:r>
              <a:rPr lang="en-GB" sz="1200" dirty="0" err="1"/>
              <a:t>patinage</a:t>
            </a:r>
            <a:r>
              <a:rPr lang="en-GB" sz="1200" dirty="0"/>
              <a:t>, du footing,</a:t>
            </a:r>
          </a:p>
          <a:p>
            <a:pPr marL="228600" indent="-228600">
              <a:buFont typeface="+mj-lt"/>
              <a:buAutoNum type="arabicPeriod"/>
            </a:pPr>
            <a:r>
              <a:rPr lang="en-GB" sz="1200" dirty="0"/>
              <a:t>Faire du </a:t>
            </a:r>
            <a:r>
              <a:rPr lang="en-GB" sz="1200" dirty="0" err="1"/>
              <a:t>vélo</a:t>
            </a:r>
            <a:r>
              <a:rPr lang="en-GB" sz="1200" dirty="0"/>
              <a:t>, du VTT, du </a:t>
            </a:r>
            <a:r>
              <a:rPr lang="en-GB" sz="1200" dirty="0" err="1"/>
              <a:t>cyclisme</a:t>
            </a:r>
            <a:endParaRPr lang="en-GB" sz="1200" dirty="0"/>
          </a:p>
          <a:p>
            <a:pPr marL="228600" indent="-228600">
              <a:buFont typeface="+mj-lt"/>
              <a:buAutoNum type="arabicPeriod"/>
            </a:pPr>
            <a:r>
              <a:rPr lang="en-GB" sz="1200" dirty="0"/>
              <a:t>Faire de la natation</a:t>
            </a:r>
          </a:p>
          <a:p>
            <a:pPr marL="228600" indent="-228600">
              <a:buFont typeface="+mj-lt"/>
              <a:buAutoNum type="arabicPeriod"/>
            </a:pPr>
            <a:r>
              <a:rPr lang="en-GB" sz="1200" dirty="0"/>
              <a:t>Faire de la </a:t>
            </a:r>
            <a:r>
              <a:rPr lang="en-GB" sz="1200" dirty="0" err="1"/>
              <a:t>danse</a:t>
            </a:r>
            <a:r>
              <a:rPr lang="en-GB" sz="1200" dirty="0"/>
              <a:t>, </a:t>
            </a:r>
            <a:r>
              <a:rPr lang="en-GB" sz="1200" dirty="0" err="1"/>
              <a:t>danse</a:t>
            </a:r>
            <a:r>
              <a:rPr lang="en-GB" sz="1200" dirty="0"/>
              <a:t> </a:t>
            </a:r>
            <a:r>
              <a:rPr lang="en-GB" sz="1200" dirty="0" err="1"/>
              <a:t>classique</a:t>
            </a:r>
            <a:r>
              <a:rPr lang="en-GB" sz="1200" dirty="0"/>
              <a:t>, </a:t>
            </a:r>
          </a:p>
          <a:p>
            <a:pPr marL="228600" indent="-228600">
              <a:buFont typeface="+mj-lt"/>
              <a:buAutoNum type="arabicPeriod"/>
            </a:pPr>
            <a:r>
              <a:rPr lang="en-GB" sz="1200" dirty="0"/>
              <a:t>Faire de la voile, de la </a:t>
            </a:r>
            <a:r>
              <a:rPr lang="en-GB" sz="1200" dirty="0" err="1"/>
              <a:t>planche</a:t>
            </a:r>
            <a:endParaRPr lang="en-GB" sz="1200" dirty="0"/>
          </a:p>
          <a:p>
            <a:pPr marL="228600" indent="-228600">
              <a:buFont typeface="+mj-lt"/>
              <a:buAutoNum type="arabicPeriod"/>
            </a:pPr>
            <a:r>
              <a:rPr lang="en-GB" sz="1200" dirty="0"/>
              <a:t>Faire de </a:t>
            </a:r>
            <a:r>
              <a:rPr lang="en-GB" sz="1200" dirty="0" err="1"/>
              <a:t>l’escrime</a:t>
            </a:r>
            <a:r>
              <a:rPr lang="en-GB" sz="1200" dirty="0"/>
              <a:t>, de </a:t>
            </a:r>
            <a:r>
              <a:rPr lang="en-GB" sz="1200" dirty="0" err="1"/>
              <a:t>l’escalade</a:t>
            </a:r>
            <a:endParaRPr lang="en-GB" sz="1200" dirty="0"/>
          </a:p>
          <a:p>
            <a:pPr marL="228600" indent="-228600">
              <a:buFont typeface="+mj-lt"/>
              <a:buAutoNum type="arabicPeriod"/>
            </a:pPr>
            <a:r>
              <a:rPr lang="en-GB" sz="1200" dirty="0"/>
              <a:t>Faire des promenades, </a:t>
            </a:r>
            <a:r>
              <a:rPr lang="en-GB" sz="1200" dirty="0" err="1"/>
              <a:t>randonnées</a:t>
            </a:r>
            <a:r>
              <a:rPr lang="en-GB" sz="1200" dirty="0"/>
              <a:t>, </a:t>
            </a:r>
          </a:p>
          <a:p>
            <a:pPr marL="228600" indent="-228600">
              <a:buFont typeface="+mj-lt"/>
              <a:buAutoNum type="arabicPeriod"/>
            </a:pPr>
            <a:r>
              <a:rPr lang="en-GB" sz="1200" dirty="0"/>
              <a:t>Faire les </a:t>
            </a:r>
            <a:r>
              <a:rPr lang="en-GB" sz="1200" dirty="0" err="1"/>
              <a:t>magasins</a:t>
            </a:r>
            <a:r>
              <a:rPr lang="en-GB" sz="1200" dirty="0"/>
              <a:t>, les courses</a:t>
            </a:r>
          </a:p>
          <a:p>
            <a:pPr marL="228600" indent="-228600">
              <a:buFont typeface="+mj-lt"/>
              <a:buAutoNum type="arabicPeriod"/>
            </a:pPr>
            <a:r>
              <a:rPr lang="en-GB" sz="1200" dirty="0" err="1"/>
              <a:t>Aller</a:t>
            </a:r>
            <a:r>
              <a:rPr lang="en-GB" sz="1200" dirty="0"/>
              <a:t> au </a:t>
            </a:r>
            <a:r>
              <a:rPr lang="en-GB" sz="1200" dirty="0" err="1"/>
              <a:t>gymnase</a:t>
            </a:r>
            <a:endParaRPr lang="en-GB" sz="1200" dirty="0"/>
          </a:p>
          <a:p>
            <a:pPr marL="228600" indent="-228600">
              <a:buFont typeface="+mj-lt"/>
              <a:buAutoNum type="arabicPeriod"/>
            </a:pPr>
            <a:r>
              <a:rPr lang="en-GB" sz="1200" dirty="0" err="1"/>
              <a:t>voir</a:t>
            </a:r>
            <a:r>
              <a:rPr lang="en-GB" sz="1200" dirty="0"/>
              <a:t> les tableaux</a:t>
            </a:r>
          </a:p>
          <a:p>
            <a:pPr marL="228600" indent="-228600">
              <a:buFont typeface="+mj-lt"/>
              <a:buAutoNum type="arabicPeriod"/>
            </a:pPr>
            <a:r>
              <a:rPr lang="en-GB" sz="1200" dirty="0"/>
              <a:t>Assister aux matches de …</a:t>
            </a:r>
          </a:p>
          <a:p>
            <a:pPr marL="228600" indent="-228600">
              <a:buFont typeface="+mj-lt"/>
              <a:buAutoNum type="arabicPeriod"/>
            </a:pPr>
            <a:r>
              <a:rPr lang="en-GB" sz="1200" dirty="0"/>
              <a:t>Lire des livres, des </a:t>
            </a:r>
            <a:r>
              <a:rPr lang="en-GB" sz="1200" dirty="0" err="1"/>
              <a:t>mangas</a:t>
            </a:r>
            <a:r>
              <a:rPr lang="en-GB" sz="1200" dirty="0"/>
              <a:t>, des magazines, des </a:t>
            </a:r>
            <a:r>
              <a:rPr lang="en-GB" sz="1200" dirty="0" err="1"/>
              <a:t>polars</a:t>
            </a:r>
            <a:r>
              <a:rPr lang="en-GB" sz="1200" dirty="0"/>
              <a:t>, des romans</a:t>
            </a:r>
          </a:p>
          <a:p>
            <a:pPr marL="228600" indent="-228600">
              <a:buFont typeface="+mj-lt"/>
              <a:buAutoNum type="arabicPeriod"/>
            </a:pPr>
            <a:r>
              <a:rPr lang="en-GB" sz="1200" dirty="0" err="1"/>
              <a:t>Voir</a:t>
            </a:r>
            <a:r>
              <a:rPr lang="en-GB" sz="1200" dirty="0"/>
              <a:t> des films, des </a:t>
            </a:r>
            <a:r>
              <a:rPr lang="en-GB" sz="1200" dirty="0" err="1"/>
              <a:t>comédies</a:t>
            </a:r>
            <a:r>
              <a:rPr lang="en-GB" sz="1200" dirty="0"/>
              <a:t>, des </a:t>
            </a:r>
            <a:r>
              <a:rPr lang="en-GB" sz="1200" dirty="0" err="1"/>
              <a:t>documentaires</a:t>
            </a:r>
            <a:r>
              <a:rPr lang="en-GB" sz="1200" dirty="0"/>
              <a:t>, des films </a:t>
            </a:r>
            <a:r>
              <a:rPr lang="en-GB" sz="1200" dirty="0" err="1"/>
              <a:t>indépendants</a:t>
            </a:r>
            <a:endParaRPr lang="en-GB" sz="1200" dirty="0"/>
          </a:p>
          <a:p>
            <a:pPr marL="228600" indent="-228600">
              <a:buFont typeface="+mj-lt"/>
              <a:buAutoNum type="arabicPeriod"/>
            </a:pPr>
            <a:r>
              <a:rPr lang="en-GB" sz="1200" dirty="0" err="1"/>
              <a:t>Écouter</a:t>
            </a:r>
            <a:r>
              <a:rPr lang="en-GB" sz="1200" dirty="0"/>
              <a:t> de la </a:t>
            </a:r>
            <a:r>
              <a:rPr lang="en-GB" sz="1200" dirty="0" err="1"/>
              <a:t>musique</a:t>
            </a:r>
            <a:r>
              <a:rPr lang="en-GB" sz="1200" dirty="0"/>
              <a:t>, de la pop, de la </a:t>
            </a:r>
            <a:r>
              <a:rPr lang="en-GB" sz="1200" dirty="0" err="1"/>
              <a:t>musique</a:t>
            </a:r>
            <a:r>
              <a:rPr lang="en-GB" sz="1200" dirty="0"/>
              <a:t> </a:t>
            </a:r>
            <a:r>
              <a:rPr lang="en-GB" sz="1200" dirty="0" err="1"/>
              <a:t>classique</a:t>
            </a:r>
            <a:r>
              <a:rPr lang="en-GB" sz="1200" dirty="0"/>
              <a:t>, du jazz,</a:t>
            </a:r>
          </a:p>
          <a:p>
            <a:pPr marL="228600" indent="-228600">
              <a:buFont typeface="+mj-lt"/>
              <a:buAutoNum type="arabicPeriod"/>
            </a:pPr>
            <a:r>
              <a:rPr lang="en-GB" sz="1200" dirty="0"/>
              <a:t>assister aux concerts</a:t>
            </a:r>
          </a:p>
          <a:p>
            <a:pPr marL="228600" indent="-228600">
              <a:buFont typeface="+mj-lt"/>
              <a:buAutoNum type="arabicPeriod"/>
            </a:pPr>
            <a:r>
              <a:rPr lang="en-GB" sz="1200" dirty="0" err="1"/>
              <a:t>Étudier</a:t>
            </a:r>
            <a:endParaRPr lang="en-GB" sz="1200" dirty="0"/>
          </a:p>
          <a:p>
            <a:pPr marL="228600" indent="-228600">
              <a:buFont typeface="+mj-lt"/>
              <a:buAutoNum type="arabicPeriod"/>
            </a:pPr>
            <a:r>
              <a:rPr lang="en-GB" sz="1200" dirty="0" err="1"/>
              <a:t>Apprendre</a:t>
            </a:r>
            <a:endParaRPr lang="en-GB" sz="1200" dirty="0"/>
          </a:p>
          <a:p>
            <a:pPr marL="228600" indent="-228600">
              <a:buFont typeface="+mj-lt"/>
              <a:buAutoNum type="arabicPeriod"/>
            </a:pPr>
            <a:r>
              <a:rPr lang="en-GB" sz="1200" dirty="0" err="1"/>
              <a:t>voir</a:t>
            </a:r>
            <a:r>
              <a:rPr lang="en-GB" sz="1200" dirty="0"/>
              <a:t> des </a:t>
            </a:r>
            <a:r>
              <a:rPr lang="en-GB" sz="1200" dirty="0" err="1"/>
              <a:t>animaux</a:t>
            </a:r>
            <a:endParaRPr lang="en-GB" sz="1200" dirty="0"/>
          </a:p>
          <a:p>
            <a:pPr marL="228600" indent="-228600">
              <a:buFont typeface="+mj-lt"/>
              <a:buAutoNum type="arabicPeriod"/>
            </a:pPr>
            <a:r>
              <a:rPr lang="en-GB" sz="1200" dirty="0" err="1"/>
              <a:t>apprendre</a:t>
            </a:r>
            <a:r>
              <a:rPr lang="en-GB" sz="1200" dirty="0"/>
              <a:t> sur les </a:t>
            </a:r>
            <a:r>
              <a:rPr lang="en-GB" sz="1200" dirty="0" err="1"/>
              <a:t>animaux</a:t>
            </a:r>
            <a:endParaRPr lang="en-GB" sz="1200" dirty="0"/>
          </a:p>
          <a:p>
            <a:pPr marL="228600" indent="-228600">
              <a:buFont typeface="+mj-lt"/>
              <a:buAutoNum type="arabicPeriod"/>
            </a:pPr>
            <a:r>
              <a:rPr lang="en-GB" sz="1200" dirty="0" err="1"/>
              <a:t>Pratiquer</a:t>
            </a:r>
            <a:r>
              <a:rPr lang="en-GB" sz="1200" dirty="0"/>
              <a:t> la langue</a:t>
            </a:r>
          </a:p>
          <a:p>
            <a:pPr marL="228600" indent="-228600">
              <a:buFont typeface="+mj-lt"/>
              <a:buAutoNum type="arabicPeriod"/>
            </a:pPr>
            <a:r>
              <a:rPr lang="en-GB" sz="1200" dirty="0"/>
              <a:t>Faire des </a:t>
            </a:r>
            <a:r>
              <a:rPr lang="en-GB" sz="1200" dirty="0" err="1"/>
              <a:t>amis</a:t>
            </a:r>
            <a:endParaRPr lang="en-GB" sz="1200" dirty="0"/>
          </a:p>
          <a:p>
            <a:pPr marL="228600" indent="-228600">
              <a:buFont typeface="+mj-lt"/>
              <a:buAutoNum type="arabicPeriod"/>
            </a:pPr>
            <a:r>
              <a:rPr lang="en-GB" sz="1200" dirty="0" err="1"/>
              <a:t>Rencontrer</a:t>
            </a:r>
            <a:r>
              <a:rPr lang="en-GB" sz="1200" dirty="0"/>
              <a:t> du monde</a:t>
            </a:r>
          </a:p>
          <a:p>
            <a:pPr marL="228600" indent="-228600">
              <a:buFont typeface="+mj-lt"/>
              <a:buAutoNum type="arabicPeriod"/>
            </a:pPr>
            <a:r>
              <a:rPr lang="en-GB" sz="1200" dirty="0"/>
              <a:t>Socialiser</a:t>
            </a:r>
          </a:p>
          <a:p>
            <a:pPr marL="228600" indent="-228600">
              <a:buFont typeface="+mj-lt"/>
              <a:buAutoNum type="arabicPeriod"/>
            </a:pPr>
            <a:r>
              <a:rPr lang="en-GB" sz="1200" dirty="0"/>
              <a:t>Se </a:t>
            </a:r>
            <a:r>
              <a:rPr lang="en-GB" sz="1200" dirty="0" err="1"/>
              <a:t>détendre</a:t>
            </a:r>
            <a:r>
              <a:rPr lang="en-GB" sz="1200" dirty="0"/>
              <a:t>, se </a:t>
            </a:r>
            <a:r>
              <a:rPr lang="en-GB" sz="1200" dirty="0" err="1"/>
              <a:t>reposer</a:t>
            </a:r>
            <a:r>
              <a:rPr lang="en-GB" sz="1200" dirty="0"/>
              <a:t>, se relaxer</a:t>
            </a:r>
          </a:p>
          <a:p>
            <a:pPr marL="228600" indent="-228600">
              <a:buFont typeface="+mj-lt"/>
              <a:buAutoNum type="arabicPeriod"/>
            </a:pPr>
            <a:r>
              <a:rPr lang="en-GB" sz="1200" dirty="0" err="1"/>
              <a:t>S’amuser</a:t>
            </a:r>
            <a:endParaRPr lang="en-GB" sz="1200" dirty="0"/>
          </a:p>
          <a:p>
            <a:pPr marL="228600" indent="-228600">
              <a:buFont typeface="+mj-lt"/>
              <a:buAutoNum type="arabicPeriod"/>
            </a:pPr>
            <a:r>
              <a:rPr lang="en-GB" sz="1200" dirty="0"/>
              <a:t>Voyager, </a:t>
            </a:r>
            <a:r>
              <a:rPr lang="en-GB" sz="1200" dirty="0" err="1"/>
              <a:t>aller</a:t>
            </a:r>
            <a:r>
              <a:rPr lang="en-GB" sz="1200" dirty="0"/>
              <a:t> à … / au … / </a:t>
            </a:r>
            <a:r>
              <a:rPr lang="en-GB" sz="1200" dirty="0" err="1"/>
              <a:t>en</a:t>
            </a:r>
            <a:r>
              <a:rPr lang="en-GB" sz="1200" dirty="0"/>
              <a:t> … / aux …</a:t>
            </a:r>
          </a:p>
        </p:txBody>
      </p:sp>
      <p:sp>
        <p:nvSpPr>
          <p:cNvPr id="4" name="Rectangle 3"/>
          <p:cNvSpPr/>
          <p:nvPr/>
        </p:nvSpPr>
        <p:spPr>
          <a:xfrm>
            <a:off x="7646514" y="218941"/>
            <a:ext cx="1948246" cy="562806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228600" indent="-228600">
              <a:buFont typeface="+mj-lt"/>
              <a:buAutoNum type="arabicPeriod"/>
            </a:pPr>
            <a:r>
              <a:rPr lang="en-GB" sz="1200" dirty="0" err="1"/>
              <a:t>Drôle</a:t>
            </a:r>
            <a:endParaRPr lang="en-GB" sz="1200" dirty="0"/>
          </a:p>
          <a:p>
            <a:pPr marL="228600" indent="-228600">
              <a:buFont typeface="+mj-lt"/>
              <a:buAutoNum type="arabicPeriod"/>
            </a:pPr>
            <a:r>
              <a:rPr lang="en-GB" sz="1200" dirty="0" err="1"/>
              <a:t>Rigolo</a:t>
            </a:r>
            <a:endParaRPr lang="en-GB" sz="1200" dirty="0"/>
          </a:p>
          <a:p>
            <a:pPr marL="228600" indent="-228600">
              <a:buFont typeface="+mj-lt"/>
              <a:buAutoNum type="arabicPeriod"/>
            </a:pPr>
            <a:r>
              <a:rPr lang="en-GB" sz="1200" dirty="0"/>
              <a:t>Sociable</a:t>
            </a:r>
          </a:p>
          <a:p>
            <a:pPr marL="228600" indent="-228600">
              <a:buFont typeface="+mj-lt"/>
              <a:buAutoNum type="arabicPeriod"/>
            </a:pPr>
            <a:r>
              <a:rPr lang="en-GB" sz="1200" dirty="0"/>
              <a:t>facile</a:t>
            </a:r>
          </a:p>
          <a:p>
            <a:pPr marL="228600" indent="-228600">
              <a:buFont typeface="+mj-lt"/>
              <a:buAutoNum type="arabicPeriod"/>
            </a:pPr>
            <a:r>
              <a:rPr lang="en-GB" sz="1200" dirty="0" err="1"/>
              <a:t>j’en</a:t>
            </a:r>
            <a:r>
              <a:rPr lang="en-GB" sz="1200" dirty="0"/>
              <a:t> </a:t>
            </a:r>
            <a:r>
              <a:rPr lang="en-GB" sz="1200" dirty="0" err="1"/>
              <a:t>suis</a:t>
            </a:r>
            <a:r>
              <a:rPr lang="en-GB" sz="1200" dirty="0"/>
              <a:t> </a:t>
            </a:r>
            <a:r>
              <a:rPr lang="en-GB" sz="1200" dirty="0" err="1"/>
              <a:t>doué.e</a:t>
            </a:r>
            <a:endParaRPr lang="en-GB" sz="1200" dirty="0"/>
          </a:p>
          <a:p>
            <a:pPr marL="228600" indent="-228600">
              <a:buFont typeface="+mj-lt"/>
              <a:buAutoNum type="arabicPeriod"/>
            </a:pPr>
            <a:r>
              <a:rPr lang="en-GB" sz="1200" dirty="0"/>
              <a:t>un bon </a:t>
            </a:r>
            <a:r>
              <a:rPr lang="en-GB" sz="1200" dirty="0" err="1"/>
              <a:t>défi</a:t>
            </a:r>
            <a:endParaRPr lang="en-GB" sz="1200" dirty="0"/>
          </a:p>
          <a:p>
            <a:pPr marL="228600" indent="-228600">
              <a:buFont typeface="+mj-lt"/>
              <a:buAutoNum type="arabicPeriod"/>
            </a:pPr>
            <a:r>
              <a:rPr lang="en-GB" sz="1200" dirty="0" err="1"/>
              <a:t>exigeant</a:t>
            </a:r>
            <a:r>
              <a:rPr lang="en-GB" sz="1200" dirty="0"/>
              <a:t> </a:t>
            </a:r>
          </a:p>
          <a:p>
            <a:pPr marL="228600" indent="-228600">
              <a:buFont typeface="+mj-lt"/>
              <a:buAutoNum type="arabicPeriod"/>
            </a:pPr>
            <a:r>
              <a:rPr lang="en-GB" sz="1200" dirty="0" err="1"/>
              <a:t>Captivant</a:t>
            </a:r>
            <a:endParaRPr lang="en-GB" sz="1200" dirty="0"/>
          </a:p>
          <a:p>
            <a:pPr marL="228600" indent="-228600">
              <a:buFont typeface="+mj-lt"/>
              <a:buAutoNum type="arabicPeriod"/>
            </a:pPr>
            <a:r>
              <a:rPr lang="en-GB" sz="1200" dirty="0" err="1"/>
              <a:t>Passionnant</a:t>
            </a:r>
            <a:endParaRPr lang="en-GB" sz="1200" dirty="0"/>
          </a:p>
          <a:p>
            <a:pPr marL="228600" indent="-228600">
              <a:buFont typeface="+mj-lt"/>
              <a:buAutoNum type="arabicPeriod"/>
            </a:pPr>
            <a:r>
              <a:rPr lang="en-GB" sz="1200" dirty="0" err="1"/>
              <a:t>Fantastique</a:t>
            </a:r>
            <a:endParaRPr lang="en-GB" sz="1200" dirty="0"/>
          </a:p>
          <a:p>
            <a:pPr marL="228600" indent="-228600">
              <a:buFont typeface="+mj-lt"/>
              <a:buAutoNum type="arabicPeriod"/>
            </a:pPr>
            <a:r>
              <a:rPr lang="en-GB" sz="1200" dirty="0"/>
              <a:t>Formidable</a:t>
            </a:r>
          </a:p>
          <a:p>
            <a:pPr marL="228600" indent="-228600">
              <a:buFont typeface="+mj-lt"/>
              <a:buAutoNum type="arabicPeriod"/>
            </a:pPr>
            <a:r>
              <a:rPr lang="en-GB" sz="1200" dirty="0" err="1"/>
              <a:t>Génial</a:t>
            </a:r>
            <a:endParaRPr lang="en-GB" sz="1200" dirty="0"/>
          </a:p>
          <a:p>
            <a:pPr marL="228600" indent="-228600">
              <a:buFont typeface="+mj-lt"/>
              <a:buAutoNum type="arabicPeriod"/>
            </a:pPr>
            <a:r>
              <a:rPr lang="en-GB" sz="1200" dirty="0"/>
              <a:t>Nickel</a:t>
            </a:r>
          </a:p>
          <a:p>
            <a:pPr marL="228600" indent="-228600">
              <a:buFont typeface="+mj-lt"/>
              <a:buAutoNum type="arabicPeriod"/>
            </a:pPr>
            <a:r>
              <a:rPr lang="en-GB" sz="1200" dirty="0" err="1"/>
              <a:t>Inoubliable</a:t>
            </a:r>
            <a:endParaRPr lang="en-GB" sz="1200" dirty="0"/>
          </a:p>
          <a:p>
            <a:pPr marL="228600" indent="-228600">
              <a:buFont typeface="+mj-lt"/>
              <a:buAutoNum type="arabicPeriod"/>
            </a:pPr>
            <a:r>
              <a:rPr lang="en-GB" sz="1200" dirty="0" err="1"/>
              <a:t>Incroyable</a:t>
            </a:r>
            <a:endParaRPr lang="en-GB" sz="1200" dirty="0"/>
          </a:p>
          <a:p>
            <a:pPr marL="228600" indent="-228600">
              <a:buFont typeface="+mj-lt"/>
              <a:buAutoNum type="arabicPeriod"/>
            </a:pPr>
            <a:r>
              <a:rPr lang="en-GB" sz="1200" dirty="0" err="1"/>
              <a:t>Chouette</a:t>
            </a:r>
            <a:endParaRPr lang="en-GB" sz="1200" dirty="0"/>
          </a:p>
          <a:p>
            <a:pPr marL="228600" indent="-228600">
              <a:buFont typeface="+mj-lt"/>
              <a:buAutoNum type="arabicPeriod"/>
            </a:pPr>
            <a:r>
              <a:rPr lang="en-GB" sz="1200" dirty="0"/>
              <a:t>le </a:t>
            </a:r>
            <a:r>
              <a:rPr lang="en-GB" sz="1200" dirty="0" err="1"/>
              <a:t>meilleur</a:t>
            </a:r>
            <a:endParaRPr lang="en-GB" sz="1200" dirty="0"/>
          </a:p>
          <a:p>
            <a:pPr marL="228600" indent="-228600">
              <a:buFont typeface="+mj-lt"/>
              <a:buAutoNum type="arabicPeriod"/>
            </a:pPr>
            <a:endParaRPr lang="en-GB" sz="1200" dirty="0"/>
          </a:p>
          <a:p>
            <a:pPr marL="228600" indent="-228600">
              <a:buFont typeface="+mj-lt"/>
              <a:buAutoNum type="arabicPeriod"/>
            </a:pPr>
            <a:r>
              <a:rPr lang="en-GB" sz="1200" dirty="0" err="1"/>
              <a:t>Ennuyeux</a:t>
            </a:r>
            <a:endParaRPr lang="en-GB" sz="1200" dirty="0"/>
          </a:p>
          <a:p>
            <a:pPr marL="228600" indent="-228600">
              <a:buFont typeface="+mj-lt"/>
              <a:buAutoNum type="arabicPeriod"/>
            </a:pPr>
            <a:r>
              <a:rPr lang="en-GB" sz="1200" dirty="0" err="1"/>
              <a:t>Frustruant</a:t>
            </a:r>
            <a:endParaRPr lang="en-GB" sz="1200" dirty="0"/>
          </a:p>
          <a:p>
            <a:pPr marL="228600" indent="-228600">
              <a:buFont typeface="+mj-lt"/>
              <a:buAutoNum type="arabicPeriod"/>
            </a:pPr>
            <a:r>
              <a:rPr lang="en-GB" sz="1200" dirty="0" err="1"/>
              <a:t>Barbant</a:t>
            </a:r>
            <a:endParaRPr lang="en-GB" sz="1200" dirty="0"/>
          </a:p>
          <a:p>
            <a:pPr marL="228600" indent="-228600">
              <a:buFont typeface="+mj-lt"/>
              <a:buAutoNum type="arabicPeriod"/>
            </a:pPr>
            <a:r>
              <a:rPr lang="en-GB" sz="1200" dirty="0" err="1"/>
              <a:t>Répetitif</a:t>
            </a:r>
            <a:endParaRPr lang="en-GB" sz="1200" dirty="0"/>
          </a:p>
          <a:p>
            <a:pPr marL="228600" indent="-228600">
              <a:buFont typeface="+mj-lt"/>
              <a:buAutoNum type="arabicPeriod"/>
            </a:pPr>
            <a:r>
              <a:rPr lang="en-GB" sz="1200" dirty="0" err="1"/>
              <a:t>Compliqué</a:t>
            </a:r>
            <a:endParaRPr lang="en-GB" sz="1200" dirty="0"/>
          </a:p>
          <a:p>
            <a:pPr marL="228600" indent="-228600">
              <a:buFont typeface="+mj-lt"/>
              <a:buAutoNum type="arabicPeriod"/>
            </a:pPr>
            <a:r>
              <a:rPr lang="en-GB" sz="1200" dirty="0" err="1"/>
              <a:t>Fatigant</a:t>
            </a:r>
            <a:endParaRPr lang="en-GB" sz="1200" dirty="0"/>
          </a:p>
          <a:p>
            <a:pPr marL="228600" indent="-228600">
              <a:buFont typeface="+mj-lt"/>
              <a:buAutoNum type="arabicPeriod"/>
            </a:pPr>
            <a:r>
              <a:rPr lang="en-GB" sz="1200" dirty="0" err="1"/>
              <a:t>Épuisant</a:t>
            </a:r>
            <a:endParaRPr lang="en-GB" sz="1200" dirty="0"/>
          </a:p>
          <a:p>
            <a:pPr marL="228600" indent="-228600">
              <a:buFont typeface="+mj-lt"/>
              <a:buAutoNum type="arabicPeriod"/>
            </a:pPr>
            <a:r>
              <a:rPr lang="en-GB" sz="1200" dirty="0"/>
              <a:t>le </a:t>
            </a:r>
            <a:r>
              <a:rPr lang="en-GB" sz="1200" dirty="0" err="1"/>
              <a:t>pire</a:t>
            </a:r>
            <a:endParaRPr lang="en-GB" sz="1200" dirty="0"/>
          </a:p>
          <a:p>
            <a:pPr marL="228600" indent="-228600">
              <a:buFont typeface="+mj-lt"/>
              <a:buAutoNum type="arabicPeriod"/>
            </a:pPr>
            <a:r>
              <a:rPr lang="en-GB" sz="1200" dirty="0" err="1"/>
              <a:t>Pénible</a:t>
            </a:r>
            <a:endParaRPr lang="en-GB" sz="1200" dirty="0"/>
          </a:p>
          <a:p>
            <a:pPr marL="228600" indent="-228600">
              <a:buFont typeface="+mj-lt"/>
              <a:buAutoNum type="arabicPeriod"/>
            </a:pPr>
            <a:r>
              <a:rPr lang="en-GB" sz="1200" dirty="0" err="1"/>
              <a:t>casse-pieds</a:t>
            </a:r>
            <a:endParaRPr lang="en-GB" sz="1200" dirty="0"/>
          </a:p>
          <a:p>
            <a:pPr marL="228600" indent="-228600">
              <a:buFont typeface="+mj-lt"/>
              <a:buAutoNum type="arabicPeriod"/>
            </a:pPr>
            <a:r>
              <a:rPr lang="en-GB" sz="1200" dirty="0" err="1"/>
              <a:t>Énervant</a:t>
            </a:r>
            <a:endParaRPr lang="en-GB" sz="1200" dirty="0"/>
          </a:p>
          <a:p>
            <a:pPr marL="228600" indent="-228600">
              <a:buFont typeface="+mj-lt"/>
              <a:buAutoNum type="arabicPeriod"/>
            </a:pPr>
            <a:r>
              <a:rPr lang="en-GB" sz="1200" dirty="0" err="1"/>
              <a:t>agaçant</a:t>
            </a:r>
            <a:endParaRPr lang="en-GB" sz="1200" dirty="0"/>
          </a:p>
        </p:txBody>
      </p:sp>
      <p:sp>
        <p:nvSpPr>
          <p:cNvPr id="5" name="Rectangle 4"/>
          <p:cNvSpPr/>
          <p:nvPr/>
        </p:nvSpPr>
        <p:spPr>
          <a:xfrm>
            <a:off x="3631842" y="218941"/>
            <a:ext cx="3336766" cy="634928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228600" indent="-228600">
              <a:buFont typeface="+mj-lt"/>
              <a:buAutoNum type="arabicPeriod"/>
            </a:pPr>
            <a:r>
              <a:rPr lang="en-GB" sz="1200" dirty="0"/>
              <a:t>To play football, rugby, cricket, golf</a:t>
            </a:r>
          </a:p>
          <a:p>
            <a:pPr marL="228600" indent="-228600">
              <a:buFont typeface="+mj-lt"/>
              <a:buAutoNum type="arabicPeriod"/>
            </a:pPr>
            <a:r>
              <a:rPr lang="en-GB" sz="1200" dirty="0"/>
              <a:t>Chess, darts</a:t>
            </a:r>
          </a:p>
          <a:p>
            <a:pPr marL="228600" indent="-228600">
              <a:buFont typeface="+mj-lt"/>
              <a:buAutoNum type="arabicPeriod"/>
            </a:pPr>
            <a:r>
              <a:rPr lang="en-GB" sz="1200" dirty="0"/>
              <a:t>To do snowboarding, snowboarding, skiing</a:t>
            </a:r>
          </a:p>
          <a:p>
            <a:pPr marL="228600" indent="-228600">
              <a:buFont typeface="+mj-lt"/>
              <a:buAutoNum type="arabicPeriod"/>
            </a:pPr>
            <a:r>
              <a:rPr lang="en-GB" sz="1200" dirty="0"/>
              <a:t>To do water-skiing</a:t>
            </a:r>
          </a:p>
          <a:p>
            <a:pPr marL="228600" indent="-228600">
              <a:buFont typeface="+mj-lt"/>
              <a:buAutoNum type="arabicPeriod"/>
            </a:pPr>
            <a:r>
              <a:rPr lang="en-GB" sz="1200" dirty="0"/>
              <a:t>To </a:t>
            </a:r>
            <a:r>
              <a:rPr lang="en-GB" sz="1200"/>
              <a:t>do skateboarding</a:t>
            </a:r>
            <a:r>
              <a:rPr lang="en-GB" sz="1200" dirty="0"/>
              <a:t>, roller-skating, skating, running</a:t>
            </a:r>
          </a:p>
          <a:p>
            <a:pPr marL="228600" indent="-228600">
              <a:buFont typeface="+mj-lt"/>
              <a:buAutoNum type="arabicPeriod"/>
            </a:pPr>
            <a:r>
              <a:rPr lang="en-GB" sz="1200" dirty="0"/>
              <a:t>To do cycling, mountain-biking, cycling</a:t>
            </a:r>
          </a:p>
          <a:p>
            <a:pPr marL="228600" indent="-228600">
              <a:buFont typeface="+mj-lt"/>
              <a:buAutoNum type="arabicPeriod"/>
            </a:pPr>
            <a:r>
              <a:rPr lang="en-GB" sz="1200" dirty="0"/>
              <a:t>To do swimming</a:t>
            </a:r>
          </a:p>
          <a:p>
            <a:pPr marL="228600" indent="-228600">
              <a:buFont typeface="+mj-lt"/>
              <a:buAutoNum type="arabicPeriod"/>
            </a:pPr>
            <a:r>
              <a:rPr lang="en-GB" sz="1200" dirty="0"/>
              <a:t>To do dancing, ballet</a:t>
            </a:r>
          </a:p>
          <a:p>
            <a:pPr marL="228600" indent="-228600">
              <a:buFont typeface="+mj-lt"/>
              <a:buAutoNum type="arabicPeriod"/>
            </a:pPr>
            <a:r>
              <a:rPr lang="en-GB" sz="1200" dirty="0"/>
              <a:t>To do sailing, wind-surfing</a:t>
            </a:r>
          </a:p>
          <a:p>
            <a:pPr marL="228600" indent="-228600">
              <a:buFont typeface="+mj-lt"/>
              <a:buAutoNum type="arabicPeriod"/>
            </a:pPr>
            <a:r>
              <a:rPr lang="en-GB" sz="1200" dirty="0"/>
              <a:t>To do fencing, climbing</a:t>
            </a:r>
          </a:p>
          <a:p>
            <a:pPr marL="228600" indent="-228600">
              <a:buFont typeface="+mj-lt"/>
              <a:buAutoNum type="arabicPeriod"/>
            </a:pPr>
            <a:r>
              <a:rPr lang="en-GB" sz="1200" dirty="0"/>
              <a:t>To do walking, hiking</a:t>
            </a:r>
          </a:p>
          <a:p>
            <a:pPr marL="228600" indent="-228600">
              <a:buFont typeface="+mj-lt"/>
              <a:buAutoNum type="arabicPeriod"/>
            </a:pPr>
            <a:r>
              <a:rPr lang="en-GB" sz="1200" dirty="0"/>
              <a:t>To do shopping (grocer shopping)</a:t>
            </a:r>
          </a:p>
          <a:p>
            <a:pPr marL="228600" indent="-228600">
              <a:buFont typeface="+mj-lt"/>
              <a:buAutoNum type="arabicPeriod"/>
            </a:pPr>
            <a:r>
              <a:rPr lang="en-GB" sz="1200" dirty="0"/>
              <a:t>To go to the gym</a:t>
            </a:r>
          </a:p>
          <a:p>
            <a:pPr marL="228600" indent="-228600">
              <a:buFont typeface="+mj-lt"/>
              <a:buAutoNum type="arabicPeriod"/>
            </a:pPr>
            <a:r>
              <a:rPr lang="en-GB" sz="1200" dirty="0"/>
              <a:t>To see the paintings</a:t>
            </a:r>
          </a:p>
          <a:p>
            <a:pPr marL="228600" indent="-228600">
              <a:buFont typeface="+mj-lt"/>
              <a:buAutoNum type="arabicPeriod"/>
            </a:pPr>
            <a:r>
              <a:rPr lang="en-GB" sz="1200" dirty="0"/>
              <a:t>To attend … matches</a:t>
            </a:r>
          </a:p>
          <a:p>
            <a:pPr marL="228600" indent="-228600">
              <a:buFont typeface="+mj-lt"/>
              <a:buAutoNum type="arabicPeriod"/>
            </a:pPr>
            <a:r>
              <a:rPr lang="en-GB" sz="1200" dirty="0"/>
              <a:t>To read books, </a:t>
            </a:r>
            <a:r>
              <a:rPr lang="en-GB" sz="1200" dirty="0" err="1"/>
              <a:t>mangas</a:t>
            </a:r>
            <a:r>
              <a:rPr lang="en-GB" sz="1200" dirty="0"/>
              <a:t>, magazines, thrillers, novels </a:t>
            </a:r>
          </a:p>
          <a:p>
            <a:pPr marL="228600" indent="-228600">
              <a:buFont typeface="+mj-lt"/>
              <a:buAutoNum type="arabicPeriod"/>
            </a:pPr>
            <a:r>
              <a:rPr lang="en-GB" sz="1200" dirty="0"/>
              <a:t>To see films, comedies, documentaries, independent films</a:t>
            </a:r>
          </a:p>
          <a:p>
            <a:pPr marL="228600" indent="-228600">
              <a:buFont typeface="+mj-lt"/>
              <a:buAutoNum type="arabicPeriod"/>
            </a:pPr>
            <a:r>
              <a:rPr lang="en-GB" sz="1200" dirty="0"/>
              <a:t>To listen to music, pop music, classical music, jazz</a:t>
            </a:r>
          </a:p>
          <a:p>
            <a:pPr marL="228600" indent="-228600">
              <a:buFont typeface="+mj-lt"/>
              <a:buAutoNum type="arabicPeriod"/>
            </a:pPr>
            <a:r>
              <a:rPr lang="en-GB" sz="1200" dirty="0"/>
              <a:t>To attend concerts</a:t>
            </a:r>
          </a:p>
          <a:p>
            <a:pPr marL="228600" indent="-228600">
              <a:buFont typeface="+mj-lt"/>
              <a:buAutoNum type="arabicPeriod"/>
            </a:pPr>
            <a:r>
              <a:rPr lang="en-GB" sz="1200" dirty="0"/>
              <a:t>To study</a:t>
            </a:r>
          </a:p>
          <a:p>
            <a:pPr marL="228600" indent="-228600">
              <a:buFont typeface="+mj-lt"/>
              <a:buAutoNum type="arabicPeriod"/>
            </a:pPr>
            <a:r>
              <a:rPr lang="en-GB" sz="1200" dirty="0"/>
              <a:t>To learn</a:t>
            </a:r>
          </a:p>
          <a:p>
            <a:pPr marL="228600" indent="-228600">
              <a:buFont typeface="+mj-lt"/>
              <a:buAutoNum type="arabicPeriod"/>
            </a:pPr>
            <a:r>
              <a:rPr lang="en-GB" sz="1200" dirty="0"/>
              <a:t>To see animals</a:t>
            </a:r>
          </a:p>
          <a:p>
            <a:pPr marL="228600" indent="-228600">
              <a:buFont typeface="+mj-lt"/>
              <a:buAutoNum type="arabicPeriod"/>
            </a:pPr>
            <a:r>
              <a:rPr lang="en-GB" sz="1200" dirty="0"/>
              <a:t>To learn about animals</a:t>
            </a:r>
          </a:p>
          <a:p>
            <a:pPr marL="228600" indent="-228600">
              <a:buFont typeface="+mj-lt"/>
              <a:buAutoNum type="arabicPeriod"/>
            </a:pPr>
            <a:r>
              <a:rPr lang="en-GB" sz="1200" dirty="0"/>
              <a:t>To practice the language</a:t>
            </a:r>
          </a:p>
          <a:p>
            <a:pPr marL="228600" indent="-228600">
              <a:buFont typeface="+mj-lt"/>
              <a:buAutoNum type="arabicPeriod"/>
            </a:pPr>
            <a:r>
              <a:rPr lang="en-GB" sz="1200" dirty="0"/>
              <a:t>To make friends</a:t>
            </a:r>
          </a:p>
          <a:p>
            <a:pPr marL="228600" indent="-228600">
              <a:buFont typeface="+mj-lt"/>
              <a:buAutoNum type="arabicPeriod"/>
            </a:pPr>
            <a:r>
              <a:rPr lang="en-GB" sz="1200" dirty="0"/>
              <a:t>To meet people</a:t>
            </a:r>
          </a:p>
          <a:p>
            <a:pPr marL="228600" indent="-228600">
              <a:buFont typeface="+mj-lt"/>
              <a:buAutoNum type="arabicPeriod"/>
            </a:pPr>
            <a:r>
              <a:rPr lang="en-GB" sz="1200" dirty="0"/>
              <a:t>To socialise</a:t>
            </a:r>
          </a:p>
          <a:p>
            <a:pPr marL="228600" indent="-228600">
              <a:buFont typeface="+mj-lt"/>
              <a:buAutoNum type="arabicPeriod"/>
            </a:pPr>
            <a:r>
              <a:rPr lang="en-GB" sz="1200" dirty="0"/>
              <a:t>To relax</a:t>
            </a:r>
          </a:p>
          <a:p>
            <a:pPr marL="228600" indent="-228600">
              <a:buFont typeface="+mj-lt"/>
              <a:buAutoNum type="arabicPeriod"/>
            </a:pPr>
            <a:r>
              <a:rPr lang="en-GB" sz="1200" dirty="0"/>
              <a:t>To have fun</a:t>
            </a:r>
          </a:p>
          <a:p>
            <a:pPr marL="228600" indent="-228600">
              <a:buFont typeface="+mj-lt"/>
              <a:buAutoNum type="arabicPeriod"/>
            </a:pPr>
            <a:r>
              <a:rPr lang="en-GB" sz="1200" dirty="0"/>
              <a:t>To travel to …</a:t>
            </a:r>
          </a:p>
        </p:txBody>
      </p:sp>
      <p:sp>
        <p:nvSpPr>
          <p:cNvPr id="6" name="Rectangle 5"/>
          <p:cNvSpPr/>
          <p:nvPr/>
        </p:nvSpPr>
        <p:spPr>
          <a:xfrm>
            <a:off x="9594760" y="218941"/>
            <a:ext cx="1948246" cy="562806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228600" indent="-228600">
              <a:buFont typeface="+mj-lt"/>
              <a:buAutoNum type="arabicPeriod"/>
            </a:pPr>
            <a:r>
              <a:rPr lang="en-GB" sz="1200" dirty="0"/>
              <a:t>Funny</a:t>
            </a:r>
          </a:p>
          <a:p>
            <a:pPr marL="228600" indent="-228600">
              <a:buFont typeface="+mj-lt"/>
              <a:buAutoNum type="arabicPeriod"/>
            </a:pPr>
            <a:r>
              <a:rPr lang="en-GB" sz="1200" dirty="0"/>
              <a:t>Funny</a:t>
            </a:r>
          </a:p>
          <a:p>
            <a:pPr marL="228600" indent="-228600">
              <a:buFont typeface="+mj-lt"/>
              <a:buAutoNum type="arabicPeriod"/>
            </a:pPr>
            <a:r>
              <a:rPr lang="en-GB" sz="1200" dirty="0"/>
              <a:t>Sociable</a:t>
            </a:r>
          </a:p>
          <a:p>
            <a:pPr marL="228600" indent="-228600">
              <a:buFont typeface="+mj-lt"/>
              <a:buAutoNum type="arabicPeriod"/>
            </a:pPr>
            <a:r>
              <a:rPr lang="en-GB" sz="1200" dirty="0"/>
              <a:t>Easy</a:t>
            </a:r>
          </a:p>
          <a:p>
            <a:pPr marL="228600" indent="-228600">
              <a:buFont typeface="+mj-lt"/>
              <a:buAutoNum type="arabicPeriod"/>
            </a:pPr>
            <a:r>
              <a:rPr lang="en-GB" sz="1200" dirty="0"/>
              <a:t>I’m talented at it</a:t>
            </a:r>
          </a:p>
          <a:p>
            <a:pPr marL="228600" indent="-228600">
              <a:buFont typeface="+mj-lt"/>
              <a:buAutoNum type="arabicPeriod"/>
            </a:pPr>
            <a:r>
              <a:rPr lang="en-GB" sz="1200" dirty="0"/>
              <a:t>A good challenge</a:t>
            </a:r>
          </a:p>
          <a:p>
            <a:pPr marL="228600" indent="-228600">
              <a:buFont typeface="+mj-lt"/>
              <a:buAutoNum type="arabicPeriod"/>
            </a:pPr>
            <a:r>
              <a:rPr lang="en-GB" sz="1200" dirty="0"/>
              <a:t>Demanding</a:t>
            </a:r>
          </a:p>
          <a:p>
            <a:pPr marL="228600" indent="-228600">
              <a:buFont typeface="+mj-lt"/>
              <a:buAutoNum type="arabicPeriod"/>
            </a:pPr>
            <a:r>
              <a:rPr lang="en-GB" sz="1200" dirty="0"/>
              <a:t>Captivating</a:t>
            </a:r>
          </a:p>
          <a:p>
            <a:pPr marL="228600" indent="-228600">
              <a:buFont typeface="+mj-lt"/>
              <a:buAutoNum type="arabicPeriod"/>
            </a:pPr>
            <a:r>
              <a:rPr lang="en-GB" sz="1200" dirty="0"/>
              <a:t>Exciting</a:t>
            </a:r>
          </a:p>
          <a:p>
            <a:pPr marL="228600" indent="-228600">
              <a:buFont typeface="+mj-lt"/>
              <a:buAutoNum type="arabicPeriod"/>
            </a:pPr>
            <a:r>
              <a:rPr lang="en-GB" sz="1200" dirty="0"/>
              <a:t>Fantastic</a:t>
            </a:r>
          </a:p>
          <a:p>
            <a:pPr marL="228600" indent="-228600">
              <a:buFont typeface="+mj-lt"/>
              <a:buAutoNum type="arabicPeriod"/>
            </a:pPr>
            <a:r>
              <a:rPr lang="en-GB" sz="1200" dirty="0"/>
              <a:t>Amazing</a:t>
            </a:r>
          </a:p>
          <a:p>
            <a:pPr marL="228600" indent="-228600">
              <a:buFont typeface="+mj-lt"/>
              <a:buAutoNum type="arabicPeriod"/>
            </a:pPr>
            <a:r>
              <a:rPr lang="en-GB" sz="1200" dirty="0"/>
              <a:t>Great</a:t>
            </a:r>
          </a:p>
          <a:p>
            <a:pPr marL="228600" indent="-228600">
              <a:buFont typeface="+mj-lt"/>
              <a:buAutoNum type="arabicPeriod"/>
            </a:pPr>
            <a:r>
              <a:rPr lang="en-GB" sz="1200" dirty="0"/>
              <a:t>Ick</a:t>
            </a:r>
          </a:p>
          <a:p>
            <a:pPr marL="228600" indent="-228600">
              <a:buFont typeface="+mj-lt"/>
              <a:buAutoNum type="arabicPeriod"/>
            </a:pPr>
            <a:r>
              <a:rPr lang="en-GB" sz="1200" dirty="0"/>
              <a:t>Unforgettable</a:t>
            </a:r>
          </a:p>
          <a:p>
            <a:pPr marL="228600" indent="-228600">
              <a:buFont typeface="+mj-lt"/>
              <a:buAutoNum type="arabicPeriod"/>
            </a:pPr>
            <a:r>
              <a:rPr lang="en-GB" sz="1200" dirty="0"/>
              <a:t>Unbelievable</a:t>
            </a:r>
          </a:p>
          <a:p>
            <a:pPr marL="228600" indent="-228600">
              <a:buFont typeface="+mj-lt"/>
              <a:buAutoNum type="arabicPeriod"/>
            </a:pPr>
            <a:r>
              <a:rPr lang="en-GB" sz="1200" dirty="0"/>
              <a:t>Awesome</a:t>
            </a:r>
          </a:p>
          <a:p>
            <a:pPr marL="228600" indent="-228600">
              <a:buFont typeface="+mj-lt"/>
              <a:buAutoNum type="arabicPeriod"/>
            </a:pPr>
            <a:r>
              <a:rPr lang="en-GB" sz="1200" dirty="0"/>
              <a:t>The best</a:t>
            </a:r>
          </a:p>
          <a:p>
            <a:pPr marL="228600" indent="-228600">
              <a:buFont typeface="+mj-lt"/>
              <a:buAutoNum type="arabicPeriod"/>
            </a:pPr>
            <a:endParaRPr lang="en-GB" sz="1200" dirty="0"/>
          </a:p>
          <a:p>
            <a:pPr marL="228600" indent="-228600">
              <a:buFont typeface="+mj-lt"/>
              <a:buAutoNum type="arabicPeriod"/>
            </a:pPr>
            <a:r>
              <a:rPr lang="en-GB" sz="1200" dirty="0"/>
              <a:t>Boring</a:t>
            </a:r>
          </a:p>
          <a:p>
            <a:pPr marL="228600" indent="-228600">
              <a:buFont typeface="+mj-lt"/>
              <a:buAutoNum type="arabicPeriod"/>
            </a:pPr>
            <a:r>
              <a:rPr lang="en-GB" sz="1200" dirty="0"/>
              <a:t>Frustrating</a:t>
            </a:r>
          </a:p>
          <a:p>
            <a:pPr marL="228600" indent="-228600">
              <a:buFont typeface="+mj-lt"/>
              <a:buAutoNum type="arabicPeriod"/>
            </a:pPr>
            <a:r>
              <a:rPr lang="en-GB" sz="1200" dirty="0"/>
              <a:t>Boring</a:t>
            </a:r>
          </a:p>
          <a:p>
            <a:pPr marL="228600" indent="-228600">
              <a:buFont typeface="+mj-lt"/>
              <a:buAutoNum type="arabicPeriod"/>
            </a:pPr>
            <a:r>
              <a:rPr lang="en-GB" sz="1200" dirty="0"/>
              <a:t>Repetitive</a:t>
            </a:r>
          </a:p>
          <a:p>
            <a:pPr marL="228600" indent="-228600">
              <a:buFont typeface="+mj-lt"/>
              <a:buAutoNum type="arabicPeriod"/>
            </a:pPr>
            <a:r>
              <a:rPr lang="en-GB" sz="1200" dirty="0"/>
              <a:t>Complicated</a:t>
            </a:r>
          </a:p>
          <a:p>
            <a:pPr marL="228600" indent="-228600">
              <a:buFont typeface="+mj-lt"/>
              <a:buAutoNum type="arabicPeriod"/>
            </a:pPr>
            <a:r>
              <a:rPr lang="en-GB" sz="1200" dirty="0"/>
              <a:t>Tiring</a:t>
            </a:r>
          </a:p>
          <a:p>
            <a:pPr marL="228600" indent="-228600">
              <a:buFont typeface="+mj-lt"/>
              <a:buAutoNum type="arabicPeriod"/>
            </a:pPr>
            <a:r>
              <a:rPr lang="en-GB" sz="1200" dirty="0"/>
              <a:t>Exhausting</a:t>
            </a:r>
          </a:p>
          <a:p>
            <a:pPr marL="228600" indent="-228600">
              <a:buFont typeface="+mj-lt"/>
              <a:buAutoNum type="arabicPeriod"/>
            </a:pPr>
            <a:r>
              <a:rPr lang="en-GB" sz="1200" dirty="0"/>
              <a:t>The worst</a:t>
            </a:r>
          </a:p>
          <a:p>
            <a:pPr marL="228600" indent="-228600">
              <a:buFont typeface="+mj-lt"/>
              <a:buAutoNum type="arabicPeriod"/>
            </a:pPr>
            <a:r>
              <a:rPr lang="en-GB" sz="1200" dirty="0"/>
              <a:t>Awful, irritating</a:t>
            </a:r>
          </a:p>
          <a:p>
            <a:pPr marL="228600" indent="-228600">
              <a:buFont typeface="+mj-lt"/>
              <a:buAutoNum type="arabicPeriod"/>
            </a:pPr>
            <a:r>
              <a:rPr lang="en-GB" sz="1200" dirty="0"/>
              <a:t>Super-annoying</a:t>
            </a:r>
          </a:p>
          <a:p>
            <a:pPr marL="228600" indent="-228600">
              <a:buFont typeface="+mj-lt"/>
              <a:buAutoNum type="arabicPeriod"/>
            </a:pPr>
            <a:r>
              <a:rPr lang="en-GB" sz="1200" dirty="0"/>
              <a:t>Annoying</a:t>
            </a:r>
          </a:p>
          <a:p>
            <a:pPr marL="228600" indent="-228600">
              <a:buFont typeface="+mj-lt"/>
              <a:buAutoNum type="arabicPeriod"/>
            </a:pPr>
            <a:r>
              <a:rPr lang="en-GB" sz="1200" dirty="0"/>
              <a:t>Annoying </a:t>
            </a:r>
          </a:p>
        </p:txBody>
      </p:sp>
    </p:spTree>
    <p:extLst>
      <p:ext uri="{BB962C8B-B14F-4D97-AF65-F5344CB8AC3E}">
        <p14:creationId xmlns:p14="http://schemas.microsoft.com/office/powerpoint/2010/main" val="3384851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9092" y="203978"/>
            <a:ext cx="2120469" cy="1032393"/>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u="sng" dirty="0">
                <a:solidFill>
                  <a:schemeClr val="tx1"/>
                </a:solidFill>
              </a:rPr>
              <a:t>Comparisons</a:t>
            </a:r>
          </a:p>
          <a:p>
            <a:r>
              <a:rPr lang="en-GB" sz="1200" dirty="0">
                <a:solidFill>
                  <a:schemeClr val="tx1"/>
                </a:solidFill>
              </a:rPr>
              <a:t>What did your area used to be like?</a:t>
            </a:r>
          </a:p>
          <a:p>
            <a:r>
              <a:rPr lang="en-GB" sz="1200" dirty="0">
                <a:solidFill>
                  <a:schemeClr val="tx1"/>
                </a:solidFill>
              </a:rPr>
              <a:t>Did you used to live anywhere else? What was it like?</a:t>
            </a:r>
          </a:p>
        </p:txBody>
      </p:sp>
      <p:sp>
        <p:nvSpPr>
          <p:cNvPr id="3" name="Rectangle 2"/>
          <p:cNvSpPr/>
          <p:nvPr/>
        </p:nvSpPr>
        <p:spPr>
          <a:xfrm>
            <a:off x="159092" y="1404353"/>
            <a:ext cx="2120469" cy="2767823"/>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1200" b="1" u="sng" dirty="0"/>
              <a:t>Comparison</a:t>
            </a:r>
          </a:p>
          <a:p>
            <a:pPr marL="514350" indent="-514350">
              <a:buFont typeface="+mj-lt"/>
              <a:buAutoNum type="arabicPeriod"/>
            </a:pPr>
            <a:r>
              <a:rPr lang="en-GB" sz="1200" dirty="0">
                <a:solidFill>
                  <a:srgbClr val="00B050"/>
                </a:solidFill>
              </a:rPr>
              <a:t>Say what it used to be like</a:t>
            </a:r>
          </a:p>
          <a:p>
            <a:pPr marL="514350" indent="-514350">
              <a:buFont typeface="+mj-lt"/>
              <a:buAutoNum type="arabicPeriod"/>
            </a:pPr>
            <a:r>
              <a:rPr lang="en-GB" sz="1200" dirty="0">
                <a:solidFill>
                  <a:srgbClr val="00B050"/>
                </a:solidFill>
              </a:rPr>
              <a:t>Say what you used to have/there used to be</a:t>
            </a:r>
          </a:p>
          <a:p>
            <a:pPr marL="514350" indent="-514350">
              <a:buFont typeface="+mj-lt"/>
              <a:buAutoNum type="arabicPeriod"/>
            </a:pPr>
            <a:r>
              <a:rPr lang="en-GB" sz="1200" dirty="0">
                <a:solidFill>
                  <a:srgbClr val="00B050"/>
                </a:solidFill>
              </a:rPr>
              <a:t>Say why</a:t>
            </a:r>
          </a:p>
          <a:p>
            <a:pPr marL="514350" indent="-514350">
              <a:buFont typeface="+mj-lt"/>
              <a:buAutoNum type="arabicPeriod"/>
            </a:pPr>
            <a:r>
              <a:rPr lang="en-GB" sz="1200" dirty="0">
                <a:solidFill>
                  <a:srgbClr val="FFC000"/>
                </a:solidFill>
              </a:rPr>
              <a:t>Use a negative</a:t>
            </a:r>
          </a:p>
          <a:p>
            <a:pPr marL="514350" indent="-514350">
              <a:buFont typeface="+mj-lt"/>
              <a:buAutoNum type="arabicPeriod"/>
            </a:pPr>
            <a:r>
              <a:rPr lang="en-GB" sz="1200" dirty="0">
                <a:solidFill>
                  <a:srgbClr val="FFC000"/>
                </a:solidFill>
              </a:rPr>
              <a:t>Use of past tense modal</a:t>
            </a:r>
          </a:p>
          <a:p>
            <a:pPr marL="514350" indent="-514350">
              <a:buFont typeface="+mj-lt"/>
              <a:buAutoNum type="arabicPeriod"/>
            </a:pPr>
            <a:r>
              <a:rPr lang="en-GB" sz="1200" dirty="0">
                <a:solidFill>
                  <a:srgbClr val="FF0000"/>
                </a:solidFill>
              </a:rPr>
              <a:t>Say what changed and why</a:t>
            </a:r>
          </a:p>
          <a:p>
            <a:pPr marL="514350" indent="-514350">
              <a:buFont typeface="+mj-lt"/>
              <a:buAutoNum type="arabicPeriod"/>
            </a:pPr>
            <a:r>
              <a:rPr lang="en-GB" sz="1200" dirty="0">
                <a:solidFill>
                  <a:srgbClr val="FF0000"/>
                </a:solidFill>
              </a:rPr>
              <a:t>Give context to the circumstances and opinion</a:t>
            </a:r>
          </a:p>
        </p:txBody>
      </p:sp>
      <p:sp>
        <p:nvSpPr>
          <p:cNvPr id="9" name="Rectangle 8"/>
          <p:cNvSpPr/>
          <p:nvPr/>
        </p:nvSpPr>
        <p:spPr>
          <a:xfrm>
            <a:off x="2358407" y="203915"/>
            <a:ext cx="2870416" cy="6415826"/>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r>
              <a:rPr lang="en-GB" sz="1200" b="1" u="sng" dirty="0"/>
              <a:t>Comparison: Past</a:t>
            </a:r>
          </a:p>
          <a:p>
            <a:r>
              <a:rPr lang="en-GB" sz="1200" dirty="0">
                <a:solidFill>
                  <a:srgbClr val="00B050"/>
                </a:solidFill>
              </a:rPr>
              <a:t>1, </a:t>
            </a:r>
            <a:r>
              <a:rPr lang="en-GB" sz="1200" dirty="0" err="1">
                <a:solidFill>
                  <a:srgbClr val="00B050"/>
                </a:solidFill>
              </a:rPr>
              <a:t>J’habitais</a:t>
            </a:r>
            <a:r>
              <a:rPr lang="en-GB" sz="1200" dirty="0">
                <a:solidFill>
                  <a:srgbClr val="00B050"/>
                </a:solidFill>
              </a:rPr>
              <a:t>/on </a:t>
            </a:r>
            <a:r>
              <a:rPr lang="en-GB" sz="1200" dirty="0" err="1">
                <a:solidFill>
                  <a:srgbClr val="00B050"/>
                </a:solidFill>
              </a:rPr>
              <a:t>habitait</a:t>
            </a:r>
            <a:r>
              <a:rPr lang="en-GB" sz="1200" dirty="0">
                <a:solidFill>
                  <a:srgbClr val="00B050"/>
                </a:solidFill>
              </a:rPr>
              <a:t>/nous </a:t>
            </a:r>
            <a:r>
              <a:rPr lang="en-GB" sz="1200" dirty="0" err="1">
                <a:solidFill>
                  <a:srgbClr val="00B050"/>
                </a:solidFill>
              </a:rPr>
              <a:t>habitions</a:t>
            </a:r>
            <a:r>
              <a:rPr lang="en-GB" sz="1200" dirty="0">
                <a:solidFill>
                  <a:srgbClr val="00B050"/>
                </a:solidFill>
              </a:rPr>
              <a:t> à</a:t>
            </a:r>
          </a:p>
          <a:p>
            <a:r>
              <a:rPr lang="en-GB" sz="1200" dirty="0">
                <a:solidFill>
                  <a:srgbClr val="00B050"/>
                </a:solidFill>
              </a:rPr>
              <a:t>Ma </a:t>
            </a:r>
            <a:r>
              <a:rPr lang="en-GB" sz="1200" dirty="0" err="1">
                <a:solidFill>
                  <a:srgbClr val="00B050"/>
                </a:solidFill>
              </a:rPr>
              <a:t>famille</a:t>
            </a:r>
            <a:r>
              <a:rPr lang="en-GB" sz="1200" dirty="0">
                <a:solidFill>
                  <a:srgbClr val="00B050"/>
                </a:solidFill>
              </a:rPr>
              <a:t> et </a:t>
            </a:r>
            <a:r>
              <a:rPr lang="en-GB" sz="1200" dirty="0" err="1">
                <a:solidFill>
                  <a:srgbClr val="00B050"/>
                </a:solidFill>
              </a:rPr>
              <a:t>moi</a:t>
            </a:r>
            <a:r>
              <a:rPr lang="en-GB" sz="1200" dirty="0">
                <a:solidFill>
                  <a:srgbClr val="00B050"/>
                </a:solidFill>
              </a:rPr>
              <a:t> </a:t>
            </a:r>
            <a:r>
              <a:rPr lang="en-GB" sz="1200" dirty="0" err="1">
                <a:solidFill>
                  <a:srgbClr val="00B050"/>
                </a:solidFill>
              </a:rPr>
              <a:t>habitions</a:t>
            </a:r>
            <a:r>
              <a:rPr lang="en-GB" sz="1200" dirty="0">
                <a:solidFill>
                  <a:srgbClr val="00B050"/>
                </a:solidFill>
              </a:rPr>
              <a:t> à</a:t>
            </a:r>
          </a:p>
          <a:p>
            <a:r>
              <a:rPr lang="en-GB" sz="1200" dirty="0">
                <a:solidFill>
                  <a:srgbClr val="00B050"/>
                </a:solidFill>
              </a:rPr>
              <a:t>2, </a:t>
            </a:r>
            <a:r>
              <a:rPr lang="en-GB" sz="1200" dirty="0" err="1">
                <a:solidFill>
                  <a:srgbClr val="00B050"/>
                </a:solidFill>
              </a:rPr>
              <a:t>C’était</a:t>
            </a:r>
            <a:endParaRPr lang="en-GB" sz="1200" dirty="0">
              <a:solidFill>
                <a:srgbClr val="00B050"/>
              </a:solidFill>
            </a:endParaRPr>
          </a:p>
          <a:p>
            <a:r>
              <a:rPr lang="en-GB" sz="1200" dirty="0">
                <a:solidFill>
                  <a:srgbClr val="00B050"/>
                </a:solidFill>
              </a:rPr>
              <a:t>3, Il se </a:t>
            </a:r>
            <a:r>
              <a:rPr lang="en-GB" sz="1200" dirty="0" err="1">
                <a:solidFill>
                  <a:srgbClr val="00B050"/>
                </a:solidFill>
              </a:rPr>
              <a:t>situe</a:t>
            </a:r>
            <a:r>
              <a:rPr lang="en-GB" sz="1200" dirty="0">
                <a:solidFill>
                  <a:srgbClr val="00B050"/>
                </a:solidFill>
              </a:rPr>
              <a:t> </a:t>
            </a:r>
          </a:p>
          <a:p>
            <a:r>
              <a:rPr lang="en-GB" sz="1200" dirty="0">
                <a:solidFill>
                  <a:srgbClr val="00B050"/>
                </a:solidFill>
              </a:rPr>
              <a:t>4, </a:t>
            </a:r>
            <a:r>
              <a:rPr lang="en-GB" sz="1200" dirty="0" err="1">
                <a:solidFill>
                  <a:srgbClr val="00B050"/>
                </a:solidFill>
              </a:rPr>
              <a:t>il</a:t>
            </a:r>
            <a:r>
              <a:rPr lang="en-GB" sz="1200" dirty="0">
                <a:solidFill>
                  <a:srgbClr val="00B050"/>
                </a:solidFill>
              </a:rPr>
              <a:t> y </a:t>
            </a:r>
            <a:r>
              <a:rPr lang="en-GB" sz="1200" dirty="0" err="1">
                <a:solidFill>
                  <a:srgbClr val="00B050"/>
                </a:solidFill>
              </a:rPr>
              <a:t>avait</a:t>
            </a:r>
            <a:endParaRPr lang="en-GB" sz="1200" dirty="0">
              <a:solidFill>
                <a:srgbClr val="00B050"/>
              </a:solidFill>
            </a:endParaRPr>
          </a:p>
          <a:p>
            <a:r>
              <a:rPr lang="en-GB" sz="1200" dirty="0">
                <a:solidFill>
                  <a:srgbClr val="00B050"/>
                </a:solidFill>
              </a:rPr>
              <a:t>Il </a:t>
            </a:r>
            <a:r>
              <a:rPr lang="en-GB" sz="1200" dirty="0" err="1">
                <a:solidFill>
                  <a:srgbClr val="00B050"/>
                </a:solidFill>
              </a:rPr>
              <a:t>n’y</a:t>
            </a:r>
            <a:r>
              <a:rPr lang="en-GB" sz="1200" dirty="0">
                <a:solidFill>
                  <a:srgbClr val="00B050"/>
                </a:solidFill>
              </a:rPr>
              <a:t> </a:t>
            </a:r>
            <a:r>
              <a:rPr lang="en-GB" sz="1200" dirty="0" err="1">
                <a:solidFill>
                  <a:srgbClr val="00B050"/>
                </a:solidFill>
              </a:rPr>
              <a:t>avait</a:t>
            </a:r>
            <a:r>
              <a:rPr lang="en-GB" sz="1200" dirty="0">
                <a:solidFill>
                  <a:srgbClr val="00B050"/>
                </a:solidFill>
              </a:rPr>
              <a:t> pas de </a:t>
            </a:r>
          </a:p>
          <a:p>
            <a:r>
              <a:rPr lang="en-GB" sz="1200" dirty="0">
                <a:solidFill>
                  <a:srgbClr val="00B050"/>
                </a:solidFill>
              </a:rPr>
              <a:t>5, on </a:t>
            </a:r>
            <a:r>
              <a:rPr lang="en-GB" sz="1200" dirty="0" err="1">
                <a:solidFill>
                  <a:srgbClr val="00B050"/>
                </a:solidFill>
              </a:rPr>
              <a:t>pouvait</a:t>
            </a:r>
            <a:endParaRPr lang="en-GB" sz="1200" dirty="0">
              <a:solidFill>
                <a:srgbClr val="00B050"/>
              </a:solidFill>
            </a:endParaRPr>
          </a:p>
          <a:p>
            <a:r>
              <a:rPr lang="en-GB" sz="1200" dirty="0">
                <a:solidFill>
                  <a:srgbClr val="00B050"/>
                </a:solidFill>
              </a:rPr>
              <a:t>On ne </a:t>
            </a:r>
            <a:r>
              <a:rPr lang="en-GB" sz="1200" dirty="0" err="1">
                <a:solidFill>
                  <a:srgbClr val="00B050"/>
                </a:solidFill>
              </a:rPr>
              <a:t>pouvait</a:t>
            </a:r>
            <a:r>
              <a:rPr lang="en-GB" sz="1200" dirty="0">
                <a:solidFill>
                  <a:srgbClr val="00B050"/>
                </a:solidFill>
              </a:rPr>
              <a:t> pas </a:t>
            </a:r>
          </a:p>
          <a:p>
            <a:r>
              <a:rPr lang="en-GB" sz="1200" dirty="0">
                <a:solidFill>
                  <a:srgbClr val="FFC000"/>
                </a:solidFill>
              </a:rPr>
              <a:t>4, Il </a:t>
            </a:r>
            <a:r>
              <a:rPr lang="en-GB" sz="1200" dirty="0" err="1">
                <a:solidFill>
                  <a:srgbClr val="FFC000"/>
                </a:solidFill>
              </a:rPr>
              <a:t>n’y</a:t>
            </a:r>
            <a:r>
              <a:rPr lang="en-GB" sz="1200" dirty="0">
                <a:solidFill>
                  <a:srgbClr val="FFC000"/>
                </a:solidFill>
              </a:rPr>
              <a:t> </a:t>
            </a:r>
            <a:r>
              <a:rPr lang="en-GB" sz="1200" dirty="0" err="1">
                <a:solidFill>
                  <a:srgbClr val="FFC000"/>
                </a:solidFill>
              </a:rPr>
              <a:t>avait</a:t>
            </a:r>
            <a:r>
              <a:rPr lang="en-GB" sz="1200" dirty="0">
                <a:solidFill>
                  <a:srgbClr val="FFC000"/>
                </a:solidFill>
              </a:rPr>
              <a:t> </a:t>
            </a:r>
            <a:r>
              <a:rPr lang="en-GB" sz="1200" dirty="0" err="1">
                <a:solidFill>
                  <a:srgbClr val="FFC000"/>
                </a:solidFill>
              </a:rPr>
              <a:t>aucun.e</a:t>
            </a:r>
            <a:endParaRPr lang="en-GB" sz="1200" dirty="0">
              <a:solidFill>
                <a:srgbClr val="FFC000"/>
              </a:solidFill>
            </a:endParaRPr>
          </a:p>
          <a:p>
            <a:r>
              <a:rPr lang="en-GB" sz="1200" dirty="0">
                <a:solidFill>
                  <a:srgbClr val="FFC000"/>
                </a:solidFill>
              </a:rPr>
              <a:t>Il </a:t>
            </a:r>
            <a:r>
              <a:rPr lang="en-GB" sz="1200" dirty="0" err="1">
                <a:solidFill>
                  <a:srgbClr val="FFC000"/>
                </a:solidFill>
              </a:rPr>
              <a:t>n’y</a:t>
            </a:r>
            <a:r>
              <a:rPr lang="en-GB" sz="1200" dirty="0">
                <a:solidFill>
                  <a:srgbClr val="FFC000"/>
                </a:solidFill>
              </a:rPr>
              <a:t> </a:t>
            </a:r>
            <a:r>
              <a:rPr lang="en-GB" sz="1200" dirty="0" err="1">
                <a:solidFill>
                  <a:srgbClr val="FFC000"/>
                </a:solidFill>
              </a:rPr>
              <a:t>avait</a:t>
            </a:r>
            <a:r>
              <a:rPr lang="en-GB" sz="1200" dirty="0">
                <a:solidFill>
                  <a:srgbClr val="FFC000"/>
                </a:solidFill>
              </a:rPr>
              <a:t> que</a:t>
            </a:r>
          </a:p>
          <a:p>
            <a:r>
              <a:rPr lang="en-GB" sz="1200" dirty="0">
                <a:solidFill>
                  <a:srgbClr val="FFC000"/>
                </a:solidFill>
              </a:rPr>
              <a:t>Il </a:t>
            </a:r>
            <a:r>
              <a:rPr lang="en-GB" sz="1200" dirty="0" err="1">
                <a:solidFill>
                  <a:srgbClr val="FFC000"/>
                </a:solidFill>
              </a:rPr>
              <a:t>n’y</a:t>
            </a:r>
            <a:r>
              <a:rPr lang="en-GB" sz="1200" dirty="0">
                <a:solidFill>
                  <a:srgbClr val="FFC000"/>
                </a:solidFill>
              </a:rPr>
              <a:t> </a:t>
            </a:r>
            <a:r>
              <a:rPr lang="en-GB" sz="1200" dirty="0" err="1">
                <a:solidFill>
                  <a:srgbClr val="FFC000"/>
                </a:solidFill>
              </a:rPr>
              <a:t>avait</a:t>
            </a:r>
            <a:r>
              <a:rPr lang="en-GB" sz="1200" dirty="0">
                <a:solidFill>
                  <a:srgbClr val="FFC000"/>
                </a:solidFill>
              </a:rPr>
              <a:t> </a:t>
            </a:r>
            <a:r>
              <a:rPr lang="en-GB" sz="1200" dirty="0" err="1">
                <a:solidFill>
                  <a:srgbClr val="FFC000"/>
                </a:solidFill>
              </a:rPr>
              <a:t>ni</a:t>
            </a:r>
            <a:r>
              <a:rPr lang="en-GB" sz="1200" dirty="0">
                <a:solidFill>
                  <a:srgbClr val="FFC000"/>
                </a:solidFill>
              </a:rPr>
              <a:t> … </a:t>
            </a:r>
            <a:r>
              <a:rPr lang="en-GB" sz="1200" dirty="0" err="1">
                <a:solidFill>
                  <a:srgbClr val="FFC000"/>
                </a:solidFill>
              </a:rPr>
              <a:t>ni</a:t>
            </a:r>
            <a:r>
              <a:rPr lang="en-GB" sz="1200" dirty="0">
                <a:solidFill>
                  <a:srgbClr val="FFC000"/>
                </a:solidFill>
              </a:rPr>
              <a:t> …</a:t>
            </a:r>
          </a:p>
          <a:p>
            <a:r>
              <a:rPr lang="en-GB" sz="1200" dirty="0">
                <a:solidFill>
                  <a:srgbClr val="FFC000"/>
                </a:solidFill>
              </a:rPr>
              <a:t>5, </a:t>
            </a:r>
            <a:r>
              <a:rPr lang="en-GB" sz="1200" dirty="0" err="1">
                <a:solidFill>
                  <a:srgbClr val="FFC000"/>
                </a:solidFill>
              </a:rPr>
              <a:t>j’aimais</a:t>
            </a:r>
            <a:r>
              <a:rPr lang="en-GB" sz="1200" dirty="0">
                <a:solidFill>
                  <a:srgbClr val="FFC000"/>
                </a:solidFill>
              </a:rPr>
              <a:t> </a:t>
            </a:r>
            <a:r>
              <a:rPr lang="en-GB" sz="1200" dirty="0" err="1">
                <a:solidFill>
                  <a:srgbClr val="FFC000"/>
                </a:solidFill>
              </a:rPr>
              <a:t>habiter</a:t>
            </a:r>
            <a:r>
              <a:rPr lang="en-GB" sz="1200" dirty="0">
                <a:solidFill>
                  <a:srgbClr val="FFC000"/>
                </a:solidFill>
              </a:rPr>
              <a:t>  à</a:t>
            </a:r>
          </a:p>
          <a:p>
            <a:r>
              <a:rPr lang="en-GB" sz="1200" dirty="0">
                <a:solidFill>
                  <a:srgbClr val="FFC000"/>
                </a:solidFill>
              </a:rPr>
              <a:t>Je </a:t>
            </a:r>
            <a:r>
              <a:rPr lang="en-GB" sz="1200" dirty="0" err="1">
                <a:solidFill>
                  <a:srgbClr val="FFC000"/>
                </a:solidFill>
              </a:rPr>
              <a:t>voudrais</a:t>
            </a:r>
            <a:r>
              <a:rPr lang="en-GB" sz="1200" dirty="0">
                <a:solidFill>
                  <a:srgbClr val="FFC000"/>
                </a:solidFill>
              </a:rPr>
              <a:t> y vivre </a:t>
            </a:r>
            <a:r>
              <a:rPr lang="en-GB" sz="1200" dirty="0" err="1">
                <a:solidFill>
                  <a:srgbClr val="FFC000"/>
                </a:solidFill>
              </a:rPr>
              <a:t>dans</a:t>
            </a:r>
            <a:r>
              <a:rPr lang="en-GB" sz="1200" dirty="0">
                <a:solidFill>
                  <a:srgbClr val="FFC000"/>
                </a:solidFill>
              </a:rPr>
              <a:t> le </a:t>
            </a:r>
            <a:r>
              <a:rPr lang="en-GB" sz="1200" dirty="0" err="1">
                <a:solidFill>
                  <a:srgbClr val="FFC000"/>
                </a:solidFill>
              </a:rPr>
              <a:t>futur</a:t>
            </a:r>
            <a:endParaRPr lang="en-GB" sz="1200" dirty="0">
              <a:solidFill>
                <a:srgbClr val="FFC000"/>
              </a:solidFill>
            </a:endParaRPr>
          </a:p>
          <a:p>
            <a:r>
              <a:rPr lang="en-GB" sz="1200" dirty="0">
                <a:solidFill>
                  <a:srgbClr val="FFC000"/>
                </a:solidFill>
              </a:rPr>
              <a:t>*on </a:t>
            </a:r>
            <a:r>
              <a:rPr lang="en-GB" sz="1200" dirty="0" err="1">
                <a:solidFill>
                  <a:srgbClr val="FFC000"/>
                </a:solidFill>
              </a:rPr>
              <a:t>dit</a:t>
            </a:r>
            <a:r>
              <a:rPr lang="en-GB" sz="1200" dirty="0">
                <a:solidFill>
                  <a:srgbClr val="FFC000"/>
                </a:solidFill>
              </a:rPr>
              <a:t> que </a:t>
            </a:r>
            <a:r>
              <a:rPr lang="en-GB" sz="1200" dirty="0" err="1">
                <a:solidFill>
                  <a:srgbClr val="FFC000"/>
                </a:solidFill>
              </a:rPr>
              <a:t>c’est</a:t>
            </a:r>
            <a:r>
              <a:rPr lang="en-GB" sz="1200" dirty="0">
                <a:solidFill>
                  <a:srgbClr val="FFC000"/>
                </a:solidFill>
              </a:rPr>
              <a:t> … </a:t>
            </a:r>
            <a:r>
              <a:rPr lang="en-GB" sz="1200" dirty="0" err="1">
                <a:solidFill>
                  <a:srgbClr val="FFC000"/>
                </a:solidFill>
              </a:rPr>
              <a:t>mais</a:t>
            </a:r>
            <a:r>
              <a:rPr lang="en-GB" sz="1200" dirty="0">
                <a:solidFill>
                  <a:srgbClr val="FFC000"/>
                </a:solidFill>
              </a:rPr>
              <a:t> </a:t>
            </a:r>
            <a:r>
              <a:rPr lang="en-GB" sz="1200" dirty="0" err="1">
                <a:solidFill>
                  <a:srgbClr val="FFC000"/>
                </a:solidFill>
              </a:rPr>
              <a:t>c’était</a:t>
            </a:r>
            <a:r>
              <a:rPr lang="en-GB" sz="1200" dirty="0">
                <a:solidFill>
                  <a:srgbClr val="FFC000"/>
                </a:solidFill>
              </a:rPr>
              <a:t> … pour </a:t>
            </a:r>
            <a:r>
              <a:rPr lang="en-GB" sz="1200" dirty="0" err="1">
                <a:solidFill>
                  <a:srgbClr val="FFC000"/>
                </a:solidFill>
              </a:rPr>
              <a:t>moi</a:t>
            </a:r>
            <a:endParaRPr lang="en-GB" sz="1200" dirty="0">
              <a:solidFill>
                <a:srgbClr val="FFC000"/>
              </a:solidFill>
            </a:endParaRPr>
          </a:p>
          <a:p>
            <a:r>
              <a:rPr lang="en-GB" sz="1200" dirty="0">
                <a:solidFill>
                  <a:srgbClr val="FF0000"/>
                </a:solidFill>
              </a:rPr>
              <a:t>2, Avant, </a:t>
            </a:r>
            <a:r>
              <a:rPr lang="en-GB" sz="1200" dirty="0" err="1">
                <a:solidFill>
                  <a:srgbClr val="FF0000"/>
                </a:solidFill>
              </a:rPr>
              <a:t>c’était</a:t>
            </a:r>
            <a:r>
              <a:rPr lang="en-GB" sz="1200" dirty="0">
                <a:solidFill>
                  <a:srgbClr val="FF0000"/>
                </a:solidFill>
              </a:rPr>
              <a:t> …</a:t>
            </a:r>
          </a:p>
          <a:p>
            <a:r>
              <a:rPr lang="en-GB" sz="1200" dirty="0">
                <a:solidFill>
                  <a:srgbClr val="FF0000"/>
                </a:solidFill>
              </a:rPr>
              <a:t>Ce </a:t>
            </a:r>
            <a:r>
              <a:rPr lang="en-GB" sz="1200" dirty="0" err="1">
                <a:solidFill>
                  <a:srgbClr val="FF0000"/>
                </a:solidFill>
              </a:rPr>
              <a:t>n’était</a:t>
            </a:r>
            <a:r>
              <a:rPr lang="en-GB" sz="1200" dirty="0">
                <a:solidFill>
                  <a:srgbClr val="FF0000"/>
                </a:solidFill>
              </a:rPr>
              <a:t> pas …</a:t>
            </a:r>
          </a:p>
          <a:p>
            <a:r>
              <a:rPr lang="en-GB" sz="1200" dirty="0" err="1">
                <a:solidFill>
                  <a:srgbClr val="FF0000"/>
                </a:solidFill>
              </a:rPr>
              <a:t>C’était</a:t>
            </a:r>
            <a:r>
              <a:rPr lang="en-GB" sz="1200" dirty="0">
                <a:solidFill>
                  <a:srgbClr val="FF0000"/>
                </a:solidFill>
              </a:rPr>
              <a:t> plus/</a:t>
            </a:r>
            <a:r>
              <a:rPr lang="en-GB" sz="1200" dirty="0" err="1">
                <a:solidFill>
                  <a:srgbClr val="FF0000"/>
                </a:solidFill>
              </a:rPr>
              <a:t>moins</a:t>
            </a:r>
            <a:r>
              <a:rPr lang="en-GB" sz="1200" dirty="0">
                <a:solidFill>
                  <a:srgbClr val="FF0000"/>
                </a:solidFill>
              </a:rPr>
              <a:t> … que ma </a:t>
            </a:r>
            <a:r>
              <a:rPr lang="en-GB" sz="1200" dirty="0" err="1">
                <a:solidFill>
                  <a:srgbClr val="FF0000"/>
                </a:solidFill>
              </a:rPr>
              <a:t>ville</a:t>
            </a:r>
            <a:r>
              <a:rPr lang="en-GB" sz="1200" dirty="0">
                <a:solidFill>
                  <a:srgbClr val="FF0000"/>
                </a:solidFill>
              </a:rPr>
              <a:t> </a:t>
            </a:r>
            <a:r>
              <a:rPr lang="en-GB" sz="1200" dirty="0" err="1">
                <a:solidFill>
                  <a:srgbClr val="FF0000"/>
                </a:solidFill>
              </a:rPr>
              <a:t>actuelle</a:t>
            </a:r>
            <a:r>
              <a:rPr lang="en-GB" sz="1200" dirty="0">
                <a:solidFill>
                  <a:srgbClr val="FF0000"/>
                </a:solidFill>
              </a:rPr>
              <a:t> </a:t>
            </a:r>
          </a:p>
          <a:p>
            <a:r>
              <a:rPr lang="en-GB" sz="1200" dirty="0">
                <a:solidFill>
                  <a:srgbClr val="FF0000"/>
                </a:solidFill>
              </a:rPr>
              <a:t>Il </a:t>
            </a:r>
            <a:r>
              <a:rPr lang="en-GB" sz="1200" dirty="0" err="1">
                <a:solidFill>
                  <a:srgbClr val="FF0000"/>
                </a:solidFill>
              </a:rPr>
              <a:t>n’y</a:t>
            </a:r>
            <a:r>
              <a:rPr lang="en-GB" sz="1200" dirty="0">
                <a:solidFill>
                  <a:srgbClr val="FF0000"/>
                </a:solidFill>
              </a:rPr>
              <a:t> </a:t>
            </a:r>
            <a:r>
              <a:rPr lang="en-GB" sz="1200" dirty="0" err="1">
                <a:solidFill>
                  <a:srgbClr val="FF0000"/>
                </a:solidFill>
              </a:rPr>
              <a:t>avait</a:t>
            </a:r>
            <a:r>
              <a:rPr lang="en-GB" sz="1200" dirty="0">
                <a:solidFill>
                  <a:srgbClr val="FF0000"/>
                </a:solidFill>
              </a:rPr>
              <a:t> pas de …</a:t>
            </a:r>
          </a:p>
          <a:p>
            <a:r>
              <a:rPr lang="en-GB" sz="1200" dirty="0">
                <a:solidFill>
                  <a:srgbClr val="FF0000"/>
                </a:solidFill>
              </a:rPr>
              <a:t>Il y </a:t>
            </a:r>
            <a:r>
              <a:rPr lang="en-GB" sz="1200" dirty="0" err="1">
                <a:solidFill>
                  <a:srgbClr val="FF0000"/>
                </a:solidFill>
              </a:rPr>
              <a:t>avait</a:t>
            </a:r>
            <a:r>
              <a:rPr lang="en-GB" sz="1200" dirty="0">
                <a:solidFill>
                  <a:srgbClr val="FF0000"/>
                </a:solidFill>
              </a:rPr>
              <a:t> un </a:t>
            </a:r>
            <a:r>
              <a:rPr lang="en-GB" sz="1200" dirty="0" err="1">
                <a:solidFill>
                  <a:srgbClr val="FF0000"/>
                </a:solidFill>
              </a:rPr>
              <a:t>manque</a:t>
            </a:r>
            <a:r>
              <a:rPr lang="en-GB" sz="1200" dirty="0">
                <a:solidFill>
                  <a:srgbClr val="FF0000"/>
                </a:solidFill>
              </a:rPr>
              <a:t> de …</a:t>
            </a:r>
          </a:p>
          <a:p>
            <a:r>
              <a:rPr lang="en-GB" sz="1200" dirty="0" err="1">
                <a:solidFill>
                  <a:srgbClr val="FF0000"/>
                </a:solidFill>
              </a:rPr>
              <a:t>Récemment</a:t>
            </a:r>
            <a:r>
              <a:rPr lang="en-GB" sz="1200" dirty="0">
                <a:solidFill>
                  <a:srgbClr val="FF0000"/>
                </a:solidFill>
              </a:rPr>
              <a:t>, on a fait </a:t>
            </a:r>
            <a:r>
              <a:rPr lang="en-GB" sz="1200" dirty="0" err="1">
                <a:solidFill>
                  <a:srgbClr val="FF0000"/>
                </a:solidFill>
              </a:rPr>
              <a:t>construire</a:t>
            </a:r>
            <a:endParaRPr lang="en-GB" sz="1200" dirty="0">
              <a:solidFill>
                <a:srgbClr val="FF0000"/>
              </a:solidFill>
            </a:endParaRPr>
          </a:p>
          <a:p>
            <a:r>
              <a:rPr lang="en-GB" sz="1200" dirty="0">
                <a:solidFill>
                  <a:srgbClr val="FF0000"/>
                </a:solidFill>
              </a:rPr>
              <a:t>On a </a:t>
            </a:r>
            <a:r>
              <a:rPr lang="en-GB" sz="1200" dirty="0" err="1">
                <a:solidFill>
                  <a:srgbClr val="FF0000"/>
                </a:solidFill>
              </a:rPr>
              <a:t>amélioré</a:t>
            </a:r>
            <a:endParaRPr lang="en-GB" sz="1200" dirty="0">
              <a:solidFill>
                <a:srgbClr val="FF0000"/>
              </a:solidFill>
            </a:endParaRPr>
          </a:p>
          <a:p>
            <a:r>
              <a:rPr lang="en-GB" sz="1200" dirty="0">
                <a:solidFill>
                  <a:srgbClr val="FF0000"/>
                </a:solidFill>
              </a:rPr>
              <a:t>On a </a:t>
            </a:r>
            <a:r>
              <a:rPr lang="en-GB" sz="1200" dirty="0" err="1">
                <a:solidFill>
                  <a:srgbClr val="FF0000"/>
                </a:solidFill>
              </a:rPr>
              <a:t>ajouté</a:t>
            </a:r>
            <a:endParaRPr lang="en-GB" sz="1200" dirty="0">
              <a:solidFill>
                <a:srgbClr val="FF0000"/>
              </a:solidFill>
            </a:endParaRPr>
          </a:p>
          <a:p>
            <a:r>
              <a:rPr lang="en-GB" sz="1200" dirty="0">
                <a:solidFill>
                  <a:srgbClr val="FF0000"/>
                </a:solidFill>
              </a:rPr>
              <a:t>Le </a:t>
            </a:r>
            <a:r>
              <a:rPr lang="en-GB" sz="1200" dirty="0" err="1">
                <a:solidFill>
                  <a:srgbClr val="FF0000"/>
                </a:solidFill>
              </a:rPr>
              <a:t>gouvernement</a:t>
            </a:r>
            <a:r>
              <a:rPr lang="en-GB" sz="1200" dirty="0">
                <a:solidFill>
                  <a:srgbClr val="FF0000"/>
                </a:solidFill>
              </a:rPr>
              <a:t> a </a:t>
            </a:r>
            <a:r>
              <a:rPr lang="en-GB" sz="1200" dirty="0" err="1">
                <a:solidFill>
                  <a:srgbClr val="FF0000"/>
                </a:solidFill>
              </a:rPr>
              <a:t>investi</a:t>
            </a:r>
            <a:r>
              <a:rPr lang="en-GB" sz="1200" dirty="0">
                <a:solidFill>
                  <a:srgbClr val="FF0000"/>
                </a:solidFill>
              </a:rPr>
              <a:t> </a:t>
            </a:r>
            <a:r>
              <a:rPr lang="en-GB" sz="1200" dirty="0" err="1">
                <a:solidFill>
                  <a:srgbClr val="FF0000"/>
                </a:solidFill>
              </a:rPr>
              <a:t>dans</a:t>
            </a:r>
            <a:endParaRPr lang="en-GB" sz="1200" dirty="0">
              <a:solidFill>
                <a:srgbClr val="FF0000"/>
              </a:solidFill>
            </a:endParaRPr>
          </a:p>
          <a:p>
            <a:r>
              <a:rPr lang="en-GB" sz="1200" dirty="0">
                <a:solidFill>
                  <a:srgbClr val="FF0000"/>
                </a:solidFill>
              </a:rPr>
              <a:t>Le </a:t>
            </a:r>
            <a:r>
              <a:rPr lang="en-GB" sz="1200" dirty="0" err="1">
                <a:solidFill>
                  <a:srgbClr val="FF0000"/>
                </a:solidFill>
              </a:rPr>
              <a:t>gouvernement</a:t>
            </a:r>
            <a:r>
              <a:rPr lang="en-GB" sz="1200" dirty="0">
                <a:solidFill>
                  <a:srgbClr val="FF0000"/>
                </a:solidFill>
              </a:rPr>
              <a:t> a </a:t>
            </a:r>
            <a:r>
              <a:rPr lang="en-GB" sz="1200" dirty="0" err="1">
                <a:solidFill>
                  <a:srgbClr val="FF0000"/>
                </a:solidFill>
              </a:rPr>
              <a:t>attiré</a:t>
            </a:r>
            <a:endParaRPr lang="en-GB" sz="1200" dirty="0">
              <a:solidFill>
                <a:srgbClr val="FF0000"/>
              </a:solidFill>
            </a:endParaRPr>
          </a:p>
          <a:p>
            <a:r>
              <a:rPr lang="en-GB" sz="1200" dirty="0" err="1">
                <a:solidFill>
                  <a:srgbClr val="FF0000"/>
                </a:solidFill>
              </a:rPr>
              <a:t>J’étais</a:t>
            </a:r>
            <a:r>
              <a:rPr lang="en-GB" sz="1200" dirty="0">
                <a:solidFill>
                  <a:srgbClr val="FF0000"/>
                </a:solidFill>
              </a:rPr>
              <a:t> loin de </a:t>
            </a:r>
            <a:r>
              <a:rPr lang="en-GB" sz="1200" dirty="0" err="1">
                <a:solidFill>
                  <a:srgbClr val="FF0000"/>
                </a:solidFill>
              </a:rPr>
              <a:t>mes</a:t>
            </a:r>
            <a:r>
              <a:rPr lang="en-GB" sz="1200" dirty="0">
                <a:solidFill>
                  <a:srgbClr val="FF0000"/>
                </a:solidFill>
              </a:rPr>
              <a:t> </a:t>
            </a:r>
            <a:r>
              <a:rPr lang="en-GB" sz="1200" dirty="0" err="1">
                <a:solidFill>
                  <a:srgbClr val="FF0000"/>
                </a:solidFill>
              </a:rPr>
              <a:t>amis</a:t>
            </a:r>
            <a:r>
              <a:rPr lang="en-GB" sz="1200" dirty="0">
                <a:solidFill>
                  <a:srgbClr val="FF0000"/>
                </a:solidFill>
              </a:rPr>
              <a:t>, qui </a:t>
            </a:r>
            <a:r>
              <a:rPr lang="en-GB" sz="1200" dirty="0" err="1">
                <a:solidFill>
                  <a:srgbClr val="FF0000"/>
                </a:solidFill>
              </a:rPr>
              <a:t>était</a:t>
            </a:r>
            <a:r>
              <a:rPr lang="en-GB" sz="1200" dirty="0">
                <a:solidFill>
                  <a:srgbClr val="FF0000"/>
                </a:solidFill>
              </a:rPr>
              <a:t> </a:t>
            </a:r>
            <a:r>
              <a:rPr lang="en-GB" sz="1200" dirty="0" err="1">
                <a:solidFill>
                  <a:srgbClr val="FF0000"/>
                </a:solidFill>
              </a:rPr>
              <a:t>pénible</a:t>
            </a:r>
            <a:endParaRPr lang="en-GB" sz="1200" dirty="0">
              <a:solidFill>
                <a:srgbClr val="FF0000"/>
              </a:solidFill>
            </a:endParaRPr>
          </a:p>
          <a:p>
            <a:r>
              <a:rPr lang="en-GB" sz="1200" dirty="0" err="1">
                <a:solidFill>
                  <a:srgbClr val="FF0000"/>
                </a:solidFill>
              </a:rPr>
              <a:t>C’était</a:t>
            </a:r>
            <a:r>
              <a:rPr lang="en-GB" sz="1200" dirty="0">
                <a:solidFill>
                  <a:srgbClr val="FF0000"/>
                </a:solidFill>
              </a:rPr>
              <a:t> </a:t>
            </a:r>
            <a:r>
              <a:rPr lang="en-GB" sz="1200" dirty="0" err="1">
                <a:solidFill>
                  <a:srgbClr val="FF0000"/>
                </a:solidFill>
              </a:rPr>
              <a:t>dangereux</a:t>
            </a:r>
            <a:r>
              <a:rPr lang="en-GB" sz="1200" dirty="0">
                <a:solidFill>
                  <a:srgbClr val="FF0000"/>
                </a:solidFill>
              </a:rPr>
              <a:t>, </a:t>
            </a:r>
            <a:r>
              <a:rPr lang="en-GB" sz="1200" dirty="0" err="1">
                <a:solidFill>
                  <a:srgbClr val="FF0000"/>
                </a:solidFill>
              </a:rPr>
              <a:t>alors</a:t>
            </a:r>
            <a:r>
              <a:rPr lang="en-GB" sz="1200" dirty="0">
                <a:solidFill>
                  <a:srgbClr val="FF0000"/>
                </a:solidFill>
              </a:rPr>
              <a:t> on a </a:t>
            </a:r>
            <a:r>
              <a:rPr lang="en-GB" sz="1200" dirty="0" err="1">
                <a:solidFill>
                  <a:srgbClr val="FF0000"/>
                </a:solidFill>
              </a:rPr>
              <a:t>déménagé</a:t>
            </a:r>
            <a:endParaRPr lang="en-GB" sz="1200" dirty="0">
              <a:solidFill>
                <a:srgbClr val="FF0000"/>
              </a:solidFill>
            </a:endParaRPr>
          </a:p>
          <a:p>
            <a:r>
              <a:rPr lang="en-GB" sz="1200" dirty="0">
                <a:solidFill>
                  <a:srgbClr val="FF0000"/>
                </a:solidFill>
              </a:rPr>
              <a:t>Car on </a:t>
            </a:r>
            <a:r>
              <a:rPr lang="en-GB" sz="1200" dirty="0" err="1">
                <a:solidFill>
                  <a:srgbClr val="FF0000"/>
                </a:solidFill>
              </a:rPr>
              <a:t>s’ennuyait</a:t>
            </a:r>
            <a:r>
              <a:rPr lang="en-GB" sz="1200" dirty="0">
                <a:solidFill>
                  <a:srgbClr val="FF0000"/>
                </a:solidFill>
              </a:rPr>
              <a:t>, on a </a:t>
            </a:r>
            <a:r>
              <a:rPr lang="en-GB" sz="1200" dirty="0" err="1">
                <a:solidFill>
                  <a:srgbClr val="FF0000"/>
                </a:solidFill>
              </a:rPr>
              <a:t>décidé</a:t>
            </a:r>
            <a:r>
              <a:rPr lang="en-GB" sz="1200" dirty="0">
                <a:solidFill>
                  <a:srgbClr val="FF0000"/>
                </a:solidFill>
              </a:rPr>
              <a:t> de </a:t>
            </a:r>
            <a:r>
              <a:rPr lang="en-GB" sz="1200" dirty="0" err="1">
                <a:solidFill>
                  <a:srgbClr val="FF0000"/>
                </a:solidFill>
              </a:rPr>
              <a:t>venir</a:t>
            </a:r>
            <a:r>
              <a:rPr lang="en-GB" sz="1200" dirty="0">
                <a:solidFill>
                  <a:srgbClr val="FF0000"/>
                </a:solidFill>
              </a:rPr>
              <a:t> vivre …</a:t>
            </a:r>
          </a:p>
          <a:p>
            <a:endParaRPr lang="en-GB" sz="1200" dirty="0">
              <a:solidFill>
                <a:srgbClr val="FF0000"/>
              </a:solidFill>
            </a:endParaRPr>
          </a:p>
          <a:p>
            <a:r>
              <a:rPr lang="en-GB" sz="1200" dirty="0" err="1">
                <a:solidFill>
                  <a:srgbClr val="FF0000"/>
                </a:solidFill>
              </a:rPr>
              <a:t>Alors</a:t>
            </a:r>
            <a:r>
              <a:rPr lang="en-GB" sz="1200" dirty="0">
                <a:solidFill>
                  <a:srgbClr val="FF0000"/>
                </a:solidFill>
              </a:rPr>
              <a:t> la </a:t>
            </a:r>
            <a:r>
              <a:rPr lang="en-GB" sz="1200" dirty="0" err="1">
                <a:solidFill>
                  <a:srgbClr val="FF0000"/>
                </a:solidFill>
              </a:rPr>
              <a:t>ville</a:t>
            </a:r>
            <a:r>
              <a:rPr lang="en-GB" sz="1200" dirty="0">
                <a:solidFill>
                  <a:srgbClr val="FF0000"/>
                </a:solidFill>
              </a:rPr>
              <a:t> </a:t>
            </a:r>
            <a:r>
              <a:rPr lang="en-GB" sz="1200" dirty="0" err="1">
                <a:solidFill>
                  <a:srgbClr val="FF0000"/>
                </a:solidFill>
              </a:rPr>
              <a:t>est</a:t>
            </a:r>
            <a:r>
              <a:rPr lang="en-GB" sz="1200" dirty="0">
                <a:solidFill>
                  <a:srgbClr val="FF0000"/>
                </a:solidFill>
              </a:rPr>
              <a:t> </a:t>
            </a:r>
            <a:r>
              <a:rPr lang="en-GB" sz="1200" dirty="0" err="1">
                <a:solidFill>
                  <a:srgbClr val="FF0000"/>
                </a:solidFill>
              </a:rPr>
              <a:t>devenue</a:t>
            </a:r>
            <a:r>
              <a:rPr lang="en-GB" sz="1200" dirty="0">
                <a:solidFill>
                  <a:srgbClr val="FF0000"/>
                </a:solidFill>
              </a:rPr>
              <a:t> plus/</a:t>
            </a:r>
            <a:r>
              <a:rPr lang="en-GB" sz="1200" dirty="0" err="1">
                <a:solidFill>
                  <a:srgbClr val="FF0000"/>
                </a:solidFill>
              </a:rPr>
              <a:t>moins</a:t>
            </a:r>
            <a:r>
              <a:rPr lang="en-GB" sz="1200" dirty="0">
                <a:solidFill>
                  <a:srgbClr val="FF0000"/>
                </a:solidFill>
              </a:rPr>
              <a:t> …</a:t>
            </a:r>
          </a:p>
        </p:txBody>
      </p:sp>
      <p:sp>
        <p:nvSpPr>
          <p:cNvPr id="10" name="Rectangle 9"/>
          <p:cNvSpPr/>
          <p:nvPr/>
        </p:nvSpPr>
        <p:spPr>
          <a:xfrm>
            <a:off x="5307669" y="203915"/>
            <a:ext cx="3024962" cy="6415826"/>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r>
              <a:rPr lang="en-GB" sz="1200" b="1" u="sng" dirty="0"/>
              <a:t>Comparison: Past</a:t>
            </a:r>
          </a:p>
          <a:p>
            <a:r>
              <a:rPr lang="en-GB" sz="1200" dirty="0">
                <a:solidFill>
                  <a:srgbClr val="00B050"/>
                </a:solidFill>
              </a:rPr>
              <a:t>1, I used to live/we used to live in</a:t>
            </a:r>
          </a:p>
          <a:p>
            <a:r>
              <a:rPr lang="en-GB" sz="1200" dirty="0">
                <a:solidFill>
                  <a:srgbClr val="00B050"/>
                </a:solidFill>
              </a:rPr>
              <a:t>My family and I lived in</a:t>
            </a:r>
          </a:p>
          <a:p>
            <a:r>
              <a:rPr lang="en-GB" sz="1200" dirty="0">
                <a:solidFill>
                  <a:srgbClr val="00B050"/>
                </a:solidFill>
              </a:rPr>
              <a:t>2, it was </a:t>
            </a:r>
          </a:p>
          <a:p>
            <a:r>
              <a:rPr lang="en-GB" sz="1200" dirty="0">
                <a:solidFill>
                  <a:srgbClr val="00B050"/>
                </a:solidFill>
              </a:rPr>
              <a:t>3, it’s located </a:t>
            </a:r>
          </a:p>
          <a:p>
            <a:r>
              <a:rPr lang="en-GB" sz="1200" dirty="0">
                <a:solidFill>
                  <a:srgbClr val="00B050"/>
                </a:solidFill>
              </a:rPr>
              <a:t>4, there was/were</a:t>
            </a:r>
          </a:p>
          <a:p>
            <a:r>
              <a:rPr lang="en-GB" sz="1200" dirty="0">
                <a:solidFill>
                  <a:srgbClr val="00B050"/>
                </a:solidFill>
              </a:rPr>
              <a:t>There wasn’t / weren’t</a:t>
            </a:r>
          </a:p>
          <a:p>
            <a:r>
              <a:rPr lang="en-GB" sz="1200" dirty="0">
                <a:solidFill>
                  <a:srgbClr val="00B050"/>
                </a:solidFill>
              </a:rPr>
              <a:t>5, you were able to </a:t>
            </a:r>
          </a:p>
          <a:p>
            <a:r>
              <a:rPr lang="en-GB" sz="1200" dirty="0">
                <a:solidFill>
                  <a:srgbClr val="00B050"/>
                </a:solidFill>
              </a:rPr>
              <a:t>You weren’t able to</a:t>
            </a:r>
          </a:p>
          <a:p>
            <a:r>
              <a:rPr lang="en-GB" sz="1200" dirty="0">
                <a:solidFill>
                  <a:srgbClr val="FFC000"/>
                </a:solidFill>
              </a:rPr>
              <a:t>4, there weren’t any</a:t>
            </a:r>
          </a:p>
          <a:p>
            <a:r>
              <a:rPr lang="en-GB" sz="1200" dirty="0">
                <a:solidFill>
                  <a:srgbClr val="FFC000"/>
                </a:solidFill>
              </a:rPr>
              <a:t>There was only</a:t>
            </a:r>
          </a:p>
          <a:p>
            <a:r>
              <a:rPr lang="en-GB" sz="1200" dirty="0">
                <a:solidFill>
                  <a:srgbClr val="FFC000"/>
                </a:solidFill>
              </a:rPr>
              <a:t>There was neither … nor …</a:t>
            </a:r>
          </a:p>
          <a:p>
            <a:r>
              <a:rPr lang="en-GB" sz="1200" dirty="0">
                <a:solidFill>
                  <a:srgbClr val="FFC000"/>
                </a:solidFill>
              </a:rPr>
              <a:t>5, I used to like living …</a:t>
            </a:r>
          </a:p>
          <a:p>
            <a:r>
              <a:rPr lang="en-GB" sz="1200" dirty="0">
                <a:solidFill>
                  <a:srgbClr val="FFC000"/>
                </a:solidFill>
              </a:rPr>
              <a:t>I’d like to live there in the future</a:t>
            </a:r>
          </a:p>
          <a:p>
            <a:r>
              <a:rPr lang="en-GB" sz="1200" dirty="0">
                <a:solidFill>
                  <a:srgbClr val="FFC000"/>
                </a:solidFill>
              </a:rPr>
              <a:t>People say it’s … but it was … for me </a:t>
            </a:r>
          </a:p>
          <a:p>
            <a:r>
              <a:rPr lang="en-GB" sz="1200" dirty="0">
                <a:solidFill>
                  <a:srgbClr val="FF0000"/>
                </a:solidFill>
              </a:rPr>
              <a:t>2, before, it was …</a:t>
            </a:r>
          </a:p>
          <a:p>
            <a:r>
              <a:rPr lang="en-GB" sz="1200" dirty="0">
                <a:solidFill>
                  <a:srgbClr val="FF0000"/>
                </a:solidFill>
              </a:rPr>
              <a:t>It wasn’t …</a:t>
            </a:r>
          </a:p>
          <a:p>
            <a:r>
              <a:rPr lang="en-GB" sz="1200" dirty="0">
                <a:solidFill>
                  <a:srgbClr val="FF0000"/>
                </a:solidFill>
              </a:rPr>
              <a:t>It was more/less … than my current town</a:t>
            </a:r>
          </a:p>
          <a:p>
            <a:r>
              <a:rPr lang="en-GB" sz="1200" dirty="0">
                <a:solidFill>
                  <a:srgbClr val="FF0000"/>
                </a:solidFill>
              </a:rPr>
              <a:t>There wasn’t </a:t>
            </a:r>
          </a:p>
          <a:p>
            <a:r>
              <a:rPr lang="en-GB" sz="1200" dirty="0">
                <a:solidFill>
                  <a:srgbClr val="FF0000"/>
                </a:solidFill>
              </a:rPr>
              <a:t>There was a lack of</a:t>
            </a:r>
          </a:p>
          <a:p>
            <a:r>
              <a:rPr lang="en-GB" sz="1200" dirty="0">
                <a:solidFill>
                  <a:srgbClr val="FF0000"/>
                </a:solidFill>
              </a:rPr>
              <a:t>Recently, they’ve built</a:t>
            </a:r>
          </a:p>
          <a:p>
            <a:r>
              <a:rPr lang="en-GB" sz="1200" dirty="0">
                <a:solidFill>
                  <a:srgbClr val="FF0000"/>
                </a:solidFill>
              </a:rPr>
              <a:t>They’ve improved</a:t>
            </a:r>
          </a:p>
          <a:p>
            <a:r>
              <a:rPr lang="en-GB" sz="1200" dirty="0">
                <a:solidFill>
                  <a:srgbClr val="FF0000"/>
                </a:solidFill>
              </a:rPr>
              <a:t>They’ve added</a:t>
            </a:r>
          </a:p>
          <a:p>
            <a:r>
              <a:rPr lang="en-GB" sz="1200" dirty="0">
                <a:solidFill>
                  <a:srgbClr val="FF0000"/>
                </a:solidFill>
              </a:rPr>
              <a:t>The government has invested in</a:t>
            </a:r>
          </a:p>
          <a:p>
            <a:r>
              <a:rPr lang="en-GB" sz="1200" dirty="0">
                <a:solidFill>
                  <a:srgbClr val="FF0000"/>
                </a:solidFill>
              </a:rPr>
              <a:t>The government has attracted </a:t>
            </a:r>
          </a:p>
          <a:p>
            <a:r>
              <a:rPr lang="en-GB" sz="1200" dirty="0">
                <a:solidFill>
                  <a:srgbClr val="FF0000"/>
                </a:solidFill>
              </a:rPr>
              <a:t>I was far from my friend and it was irritating</a:t>
            </a:r>
          </a:p>
          <a:p>
            <a:r>
              <a:rPr lang="en-GB" sz="1200" dirty="0">
                <a:solidFill>
                  <a:srgbClr val="FF0000"/>
                </a:solidFill>
              </a:rPr>
              <a:t>It was dangerous, so we moved</a:t>
            </a:r>
          </a:p>
          <a:p>
            <a:r>
              <a:rPr lang="en-GB" sz="1200" dirty="0">
                <a:solidFill>
                  <a:srgbClr val="FF0000"/>
                </a:solidFill>
              </a:rPr>
              <a:t>Because we were bored, we decided to come and live …</a:t>
            </a:r>
          </a:p>
          <a:p>
            <a:endParaRPr lang="en-GB" sz="1200" dirty="0">
              <a:solidFill>
                <a:srgbClr val="FF0000"/>
              </a:solidFill>
            </a:endParaRPr>
          </a:p>
          <a:p>
            <a:r>
              <a:rPr lang="en-GB" sz="1200" dirty="0">
                <a:solidFill>
                  <a:srgbClr val="FF0000"/>
                </a:solidFill>
              </a:rPr>
              <a:t>So the town/city has become more/less …</a:t>
            </a:r>
          </a:p>
        </p:txBody>
      </p:sp>
    </p:spTree>
    <p:extLst>
      <p:ext uri="{BB962C8B-B14F-4D97-AF65-F5344CB8AC3E}">
        <p14:creationId xmlns:p14="http://schemas.microsoft.com/office/powerpoint/2010/main" val="2892314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0192" y="242550"/>
            <a:ext cx="3791503" cy="560445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GB" sz="1200" b="1" u="sng" dirty="0">
                <a:solidFill>
                  <a:schemeClr val="tx1"/>
                </a:solidFill>
              </a:rPr>
              <a:t>How has your local area been changed/improved?</a:t>
            </a:r>
          </a:p>
          <a:p>
            <a:pPr marL="228600" indent="-228600">
              <a:buFont typeface="+mj-lt"/>
              <a:buAutoNum type="arabicPeriod"/>
            </a:pPr>
            <a:r>
              <a:rPr lang="en-GB" sz="1200" dirty="0"/>
              <a:t>On a déjà </a:t>
            </a:r>
            <a:r>
              <a:rPr lang="en-GB" sz="1200" dirty="0" err="1"/>
              <a:t>amélioré</a:t>
            </a:r>
            <a:r>
              <a:rPr lang="en-GB" sz="1200" dirty="0"/>
              <a:t> </a:t>
            </a:r>
            <a:r>
              <a:rPr lang="en-GB" sz="1200" dirty="0">
                <a:solidFill>
                  <a:schemeClr val="tx1"/>
                </a:solidFill>
              </a:rPr>
              <a:t>les transports </a:t>
            </a:r>
            <a:r>
              <a:rPr lang="en-GB" sz="1200" dirty="0" err="1">
                <a:solidFill>
                  <a:schemeClr val="tx1"/>
                </a:solidFill>
              </a:rPr>
              <a:t>en</a:t>
            </a:r>
            <a:r>
              <a:rPr lang="en-GB" sz="1200" dirty="0">
                <a:solidFill>
                  <a:schemeClr val="tx1"/>
                </a:solidFill>
              </a:rPr>
              <a:t> </a:t>
            </a:r>
            <a:r>
              <a:rPr lang="en-GB" sz="1200" dirty="0" err="1">
                <a:solidFill>
                  <a:schemeClr val="tx1"/>
                </a:solidFill>
              </a:rPr>
              <a:t>commun</a:t>
            </a:r>
            <a:endParaRPr lang="en-GB" sz="1200" dirty="0"/>
          </a:p>
          <a:p>
            <a:pPr marL="228600" indent="-228600">
              <a:buFont typeface="+mj-lt"/>
              <a:buAutoNum type="arabicPeriod"/>
            </a:pPr>
            <a:r>
              <a:rPr lang="en-GB" sz="1200" dirty="0"/>
              <a:t>On a déjà </a:t>
            </a:r>
            <a:r>
              <a:rPr lang="en-GB" sz="1200" dirty="0" err="1"/>
              <a:t>investi</a:t>
            </a:r>
            <a:r>
              <a:rPr lang="en-GB" sz="1200" dirty="0"/>
              <a:t> </a:t>
            </a:r>
            <a:r>
              <a:rPr lang="en-GB" sz="1200" dirty="0" err="1"/>
              <a:t>dans</a:t>
            </a:r>
            <a:r>
              <a:rPr lang="en-GB" sz="1200" dirty="0"/>
              <a:t> </a:t>
            </a:r>
            <a:r>
              <a:rPr lang="en-GB" sz="1200" dirty="0">
                <a:solidFill>
                  <a:schemeClr val="tx1"/>
                </a:solidFill>
              </a:rPr>
              <a:t>les divertissements</a:t>
            </a:r>
            <a:endParaRPr lang="en-GB" sz="1200" dirty="0"/>
          </a:p>
          <a:p>
            <a:pPr marL="228600" indent="-228600">
              <a:buFont typeface="+mj-lt"/>
              <a:buAutoNum type="arabicPeriod"/>
            </a:pPr>
            <a:r>
              <a:rPr lang="en-GB" sz="1200" dirty="0"/>
              <a:t>On </a:t>
            </a:r>
            <a:r>
              <a:rPr lang="en-GB" sz="1200" dirty="0" err="1"/>
              <a:t>vient</a:t>
            </a:r>
            <a:r>
              <a:rPr lang="en-GB" sz="1200" dirty="0"/>
              <a:t> de </a:t>
            </a:r>
            <a:r>
              <a:rPr lang="en-GB" sz="1200" dirty="0" err="1"/>
              <a:t>créer</a:t>
            </a:r>
            <a:r>
              <a:rPr lang="en-GB" sz="1200" dirty="0"/>
              <a:t> </a:t>
            </a:r>
            <a:r>
              <a:rPr lang="en-GB" sz="1200" dirty="0" err="1"/>
              <a:t>une</a:t>
            </a:r>
            <a:r>
              <a:rPr lang="en-GB" sz="1200" dirty="0"/>
              <a:t> zone </a:t>
            </a:r>
            <a:r>
              <a:rPr lang="en-GB" sz="1200" dirty="0" err="1"/>
              <a:t>piétonne</a:t>
            </a:r>
            <a:r>
              <a:rPr lang="en-GB" sz="1200" dirty="0"/>
              <a:t> </a:t>
            </a:r>
          </a:p>
          <a:p>
            <a:pPr marL="228600" indent="-228600">
              <a:buFont typeface="+mj-lt"/>
              <a:buAutoNum type="arabicPeriod"/>
            </a:pPr>
            <a:r>
              <a:rPr lang="en-GB" sz="1200" dirty="0"/>
              <a:t>On </a:t>
            </a:r>
            <a:r>
              <a:rPr lang="en-GB" sz="1200" dirty="0" err="1"/>
              <a:t>vient</a:t>
            </a:r>
            <a:r>
              <a:rPr lang="en-GB" sz="1200" dirty="0"/>
              <a:t> de faire </a:t>
            </a:r>
            <a:r>
              <a:rPr lang="en-GB" sz="1200" dirty="0" err="1"/>
              <a:t>construire</a:t>
            </a:r>
            <a:r>
              <a:rPr lang="en-GB" sz="1200" dirty="0"/>
              <a:t> </a:t>
            </a:r>
            <a:r>
              <a:rPr lang="en-GB" sz="1200" dirty="0">
                <a:solidFill>
                  <a:schemeClr val="tx1"/>
                </a:solidFill>
              </a:rPr>
              <a:t>un nouveau </a:t>
            </a:r>
            <a:r>
              <a:rPr lang="en-GB" sz="1200" dirty="0" err="1">
                <a:solidFill>
                  <a:schemeClr val="tx1"/>
                </a:solidFill>
              </a:rPr>
              <a:t>cinéma</a:t>
            </a:r>
            <a:endParaRPr lang="en-GB" sz="1200" dirty="0"/>
          </a:p>
          <a:p>
            <a:pPr marL="228600" indent="-228600">
              <a:buFont typeface="+mj-lt"/>
              <a:buAutoNum type="arabicPeriod"/>
            </a:pPr>
            <a:r>
              <a:rPr lang="en-GB" sz="1200" dirty="0"/>
              <a:t>On a </a:t>
            </a:r>
            <a:r>
              <a:rPr lang="en-GB" sz="1200" dirty="0" err="1"/>
              <a:t>ajouté</a:t>
            </a:r>
            <a:r>
              <a:rPr lang="en-GB" sz="1200" dirty="0"/>
              <a:t> un centre de </a:t>
            </a:r>
            <a:r>
              <a:rPr lang="en-GB" sz="1200" dirty="0" err="1"/>
              <a:t>recyclage</a:t>
            </a:r>
            <a:endParaRPr lang="en-GB" sz="1200" dirty="0"/>
          </a:p>
          <a:p>
            <a:pPr marL="228600" indent="-228600">
              <a:buFont typeface="+mj-lt"/>
              <a:buAutoNum type="arabicPeriod"/>
            </a:pPr>
            <a:r>
              <a:rPr lang="en-GB" sz="1200" dirty="0"/>
              <a:t>On a </a:t>
            </a:r>
            <a:r>
              <a:rPr lang="en-GB" sz="1200" dirty="0" err="1"/>
              <a:t>attiré</a:t>
            </a:r>
            <a:r>
              <a:rPr lang="en-GB" sz="1200" dirty="0"/>
              <a:t> plus de </a:t>
            </a:r>
            <a:r>
              <a:rPr lang="en-GB" sz="1200" dirty="0" err="1"/>
              <a:t>commerces</a:t>
            </a:r>
            <a:r>
              <a:rPr lang="en-GB" sz="1200" dirty="0"/>
              <a:t> </a:t>
            </a:r>
          </a:p>
          <a:p>
            <a:pPr marL="228600" indent="-228600">
              <a:buFont typeface="+mj-lt"/>
              <a:buAutoNum type="arabicPeriod"/>
            </a:pPr>
            <a:r>
              <a:rPr lang="en-GB" sz="1200" dirty="0"/>
              <a:t>On a </a:t>
            </a:r>
            <a:r>
              <a:rPr lang="en-GB" sz="1200" dirty="0" err="1"/>
              <a:t>organisé</a:t>
            </a:r>
            <a:r>
              <a:rPr lang="en-GB" sz="1200" dirty="0"/>
              <a:t> un </a:t>
            </a:r>
            <a:r>
              <a:rPr lang="en-GB" sz="1200" dirty="0" err="1"/>
              <a:t>système</a:t>
            </a:r>
            <a:r>
              <a:rPr lang="en-GB" sz="1200" dirty="0"/>
              <a:t> de </a:t>
            </a:r>
            <a:r>
              <a:rPr lang="en-GB" sz="1200" dirty="0" err="1"/>
              <a:t>recyclage</a:t>
            </a:r>
            <a:endParaRPr lang="en-GB" sz="1200" dirty="0"/>
          </a:p>
          <a:p>
            <a:pPr marL="228600" indent="-228600">
              <a:buFont typeface="+mj-lt"/>
              <a:buAutoNum type="arabicPeriod"/>
            </a:pPr>
            <a:r>
              <a:rPr lang="en-GB" sz="1200" dirty="0"/>
              <a:t>On a </a:t>
            </a:r>
            <a:r>
              <a:rPr lang="en-GB" sz="1200" dirty="0" err="1"/>
              <a:t>installé</a:t>
            </a:r>
            <a:r>
              <a:rPr lang="en-GB" sz="1200" dirty="0"/>
              <a:t> beaucoup de </a:t>
            </a:r>
            <a:r>
              <a:rPr lang="en-GB" sz="1200" dirty="0" err="1"/>
              <a:t>poubelles</a:t>
            </a:r>
            <a:r>
              <a:rPr lang="en-GB" sz="1200" dirty="0"/>
              <a:t> </a:t>
            </a:r>
          </a:p>
          <a:p>
            <a:pPr marL="228600" indent="-228600">
              <a:buFont typeface="+mj-lt"/>
              <a:buAutoNum type="arabicPeriod"/>
            </a:pPr>
            <a:r>
              <a:rPr lang="en-GB" sz="1200" dirty="0"/>
              <a:t>On a </a:t>
            </a:r>
            <a:r>
              <a:rPr lang="en-GB" sz="1200" dirty="0" err="1"/>
              <a:t>embauché</a:t>
            </a:r>
            <a:r>
              <a:rPr lang="en-GB" sz="1200" dirty="0"/>
              <a:t> plus </a:t>
            </a:r>
            <a:r>
              <a:rPr lang="en-GB" sz="1200" dirty="0" err="1"/>
              <a:t>d’agents</a:t>
            </a:r>
            <a:r>
              <a:rPr lang="en-GB" sz="1200" dirty="0"/>
              <a:t> de police</a:t>
            </a:r>
          </a:p>
          <a:p>
            <a:pPr marL="228600" indent="-228600">
              <a:buFont typeface="+mj-lt"/>
              <a:buAutoNum type="arabicPeriod"/>
            </a:pPr>
            <a:r>
              <a:rPr lang="en-GB" sz="1200" dirty="0"/>
              <a:t>On </a:t>
            </a:r>
            <a:r>
              <a:rPr lang="en-GB" sz="1200" dirty="0" err="1"/>
              <a:t>vient</a:t>
            </a:r>
            <a:r>
              <a:rPr lang="en-GB" sz="1200" dirty="0"/>
              <a:t> de </a:t>
            </a:r>
            <a:r>
              <a:rPr lang="en-GB" sz="1200" dirty="0" err="1"/>
              <a:t>créer</a:t>
            </a:r>
            <a:r>
              <a:rPr lang="en-GB" sz="1200" dirty="0"/>
              <a:t> plus </a:t>
            </a:r>
            <a:r>
              <a:rPr lang="en-GB" sz="1200" dirty="0" err="1"/>
              <a:t>d’espaces</a:t>
            </a:r>
            <a:r>
              <a:rPr lang="en-GB" sz="1200" dirty="0"/>
              <a:t> </a:t>
            </a:r>
            <a:r>
              <a:rPr lang="en-GB" sz="1200" dirty="0" err="1"/>
              <a:t>vertes</a:t>
            </a:r>
            <a:endParaRPr lang="en-GB" sz="1200" dirty="0"/>
          </a:p>
          <a:p>
            <a:pPr marL="228600" indent="-228600">
              <a:buFont typeface="+mj-lt"/>
              <a:buAutoNum type="arabicPeriod"/>
            </a:pPr>
            <a:r>
              <a:rPr lang="en-GB" sz="1200" dirty="0"/>
              <a:t>On </a:t>
            </a:r>
            <a:r>
              <a:rPr lang="en-GB" sz="1200" dirty="0" err="1"/>
              <a:t>vient</a:t>
            </a:r>
            <a:r>
              <a:rPr lang="en-GB" sz="1200" dirty="0"/>
              <a:t> de faire </a:t>
            </a:r>
            <a:r>
              <a:rPr lang="en-GB" sz="1200" dirty="0" err="1"/>
              <a:t>construire</a:t>
            </a:r>
            <a:r>
              <a:rPr lang="en-GB" sz="1200" dirty="0"/>
              <a:t> un nouveau </a:t>
            </a:r>
            <a:r>
              <a:rPr lang="en-GB" sz="1200" dirty="0" err="1"/>
              <a:t>stade</a:t>
            </a:r>
            <a:endParaRPr lang="en-GB" sz="1200" dirty="0"/>
          </a:p>
          <a:p>
            <a:pPr marL="228600" indent="-228600">
              <a:buFont typeface="+mj-lt"/>
              <a:buAutoNum type="arabicPeriod"/>
            </a:pPr>
            <a:r>
              <a:rPr lang="en-GB" sz="1200" dirty="0"/>
              <a:t>On </a:t>
            </a:r>
            <a:r>
              <a:rPr lang="en-GB" sz="1200" dirty="0" err="1"/>
              <a:t>vient</a:t>
            </a:r>
            <a:r>
              <a:rPr lang="en-GB" sz="1200" dirty="0"/>
              <a:t> </a:t>
            </a:r>
            <a:r>
              <a:rPr lang="en-GB" sz="1200" dirty="0" err="1"/>
              <a:t>d’investir</a:t>
            </a:r>
            <a:r>
              <a:rPr lang="en-GB" sz="1200" dirty="0"/>
              <a:t> </a:t>
            </a:r>
            <a:r>
              <a:rPr lang="en-GB" sz="1200" dirty="0" err="1"/>
              <a:t>dans</a:t>
            </a:r>
            <a:r>
              <a:rPr lang="en-GB" sz="1200" dirty="0"/>
              <a:t> les </a:t>
            </a:r>
            <a:r>
              <a:rPr lang="en-GB" sz="1200" dirty="0" err="1"/>
              <a:t>réseaux</a:t>
            </a:r>
            <a:r>
              <a:rPr lang="en-GB" sz="1200" dirty="0"/>
              <a:t> de transports</a:t>
            </a:r>
          </a:p>
          <a:p>
            <a:pPr marL="228600" indent="-228600">
              <a:buFont typeface="+mj-lt"/>
              <a:buAutoNum type="arabicPeriod"/>
            </a:pPr>
            <a:r>
              <a:rPr lang="en-GB" sz="1200" dirty="0"/>
              <a:t>On a </a:t>
            </a:r>
            <a:r>
              <a:rPr lang="en-GB" sz="1200" dirty="0" err="1"/>
              <a:t>attiré</a:t>
            </a:r>
            <a:r>
              <a:rPr lang="en-GB" sz="1200" dirty="0"/>
              <a:t> des </a:t>
            </a:r>
            <a:r>
              <a:rPr lang="en-GB" sz="1200" dirty="0" err="1"/>
              <a:t>magasins</a:t>
            </a:r>
            <a:r>
              <a:rPr lang="en-GB" sz="1200" dirty="0"/>
              <a:t> de mode</a:t>
            </a:r>
          </a:p>
          <a:p>
            <a:pPr marL="228600" indent="-228600">
              <a:buFont typeface="+mj-lt"/>
              <a:buAutoNum type="arabicPeriod"/>
            </a:pPr>
            <a:r>
              <a:rPr lang="en-GB" sz="1200" dirty="0"/>
              <a:t>Le </a:t>
            </a:r>
            <a:r>
              <a:rPr lang="en-GB" sz="1200" dirty="0" err="1"/>
              <a:t>gouvernement</a:t>
            </a:r>
            <a:r>
              <a:rPr lang="en-GB" sz="1200" dirty="0"/>
              <a:t> a …</a:t>
            </a:r>
          </a:p>
          <a:p>
            <a:pPr marL="228600" indent="-228600">
              <a:buFont typeface="+mj-lt"/>
              <a:buAutoNum type="arabicPeriod"/>
            </a:pPr>
            <a:r>
              <a:rPr lang="en-GB" sz="1200" dirty="0"/>
              <a:t>Le </a:t>
            </a:r>
            <a:r>
              <a:rPr lang="en-GB" sz="1200" dirty="0" err="1"/>
              <a:t>gouvernement</a:t>
            </a:r>
            <a:r>
              <a:rPr lang="en-GB" sz="1200" dirty="0"/>
              <a:t> a </a:t>
            </a:r>
            <a:r>
              <a:rPr lang="en-GB" sz="1200" dirty="0" err="1"/>
              <a:t>décidé</a:t>
            </a:r>
            <a:r>
              <a:rPr lang="en-GB" sz="1200" dirty="0"/>
              <a:t> de …</a:t>
            </a:r>
          </a:p>
          <a:p>
            <a:pPr marL="228600" indent="-228600">
              <a:buFont typeface="+mj-lt"/>
              <a:buAutoNum type="arabicPeriod"/>
            </a:pPr>
            <a:r>
              <a:rPr lang="en-GB" sz="1200" dirty="0"/>
              <a:t>Le </a:t>
            </a:r>
            <a:r>
              <a:rPr lang="en-GB" sz="1200" dirty="0" err="1"/>
              <a:t>gouvernement</a:t>
            </a:r>
            <a:r>
              <a:rPr lang="en-GB" sz="1200" dirty="0"/>
              <a:t> </a:t>
            </a:r>
            <a:r>
              <a:rPr lang="en-GB" sz="1200" dirty="0" err="1"/>
              <a:t>vient</a:t>
            </a:r>
            <a:r>
              <a:rPr lang="en-GB" sz="1200" dirty="0"/>
              <a:t> </a:t>
            </a:r>
            <a:r>
              <a:rPr lang="en-GB" sz="1200" dirty="0" err="1"/>
              <a:t>d’investir</a:t>
            </a:r>
            <a:r>
              <a:rPr lang="en-GB" sz="1200" dirty="0"/>
              <a:t> </a:t>
            </a:r>
            <a:r>
              <a:rPr lang="en-GB" sz="1200" dirty="0" err="1"/>
              <a:t>dans</a:t>
            </a:r>
            <a:r>
              <a:rPr lang="en-GB" sz="1200" dirty="0"/>
              <a:t> …</a:t>
            </a:r>
          </a:p>
          <a:p>
            <a:pPr marL="228600" indent="-228600">
              <a:buFont typeface="+mj-lt"/>
              <a:buAutoNum type="arabicPeriod"/>
            </a:pPr>
            <a:endParaRPr lang="en-GB" sz="1200" dirty="0"/>
          </a:p>
          <a:p>
            <a:pPr marL="228600" indent="-228600">
              <a:buFont typeface="+mj-lt"/>
              <a:buAutoNum type="arabicPeriod"/>
            </a:pPr>
            <a:r>
              <a:rPr lang="en-GB" sz="1200" dirty="0"/>
              <a:t>Pour </a:t>
            </a:r>
            <a:r>
              <a:rPr lang="en-GB" sz="1200" dirty="0" err="1"/>
              <a:t>qu’on</a:t>
            </a:r>
            <a:r>
              <a:rPr lang="en-GB" sz="1200" dirty="0"/>
              <a:t> </a:t>
            </a:r>
            <a:r>
              <a:rPr lang="en-GB" sz="1200" dirty="0" err="1"/>
              <a:t>puisse</a:t>
            </a:r>
            <a:r>
              <a:rPr lang="en-GB" sz="1200" dirty="0"/>
              <a:t> …</a:t>
            </a:r>
          </a:p>
          <a:p>
            <a:pPr marL="228600" indent="-228600">
              <a:buFont typeface="+mj-lt"/>
              <a:buAutoNum type="arabicPeriod"/>
            </a:pPr>
            <a:r>
              <a:rPr lang="en-GB" sz="1200" dirty="0"/>
              <a:t>Pour que la </a:t>
            </a:r>
            <a:r>
              <a:rPr lang="en-GB" sz="1200" dirty="0" err="1"/>
              <a:t>ville</a:t>
            </a:r>
            <a:r>
              <a:rPr lang="en-GB" sz="1200" dirty="0"/>
              <a:t> </a:t>
            </a:r>
            <a:r>
              <a:rPr lang="en-GB" sz="1200" dirty="0" err="1"/>
              <a:t>soit</a:t>
            </a:r>
            <a:r>
              <a:rPr lang="en-GB" sz="1200" dirty="0"/>
              <a:t> …</a:t>
            </a:r>
          </a:p>
          <a:p>
            <a:pPr marL="228600" indent="-228600">
              <a:buFont typeface="+mj-lt"/>
              <a:buAutoNum type="arabicPeriod"/>
            </a:pPr>
            <a:r>
              <a:rPr lang="en-GB" sz="1200" dirty="0"/>
              <a:t>Pour </a:t>
            </a:r>
            <a:r>
              <a:rPr lang="en-GB" sz="1200" dirty="0" err="1"/>
              <a:t>qu’il</a:t>
            </a:r>
            <a:r>
              <a:rPr lang="en-GB" sz="1200" dirty="0"/>
              <a:t> y ait plus de …</a:t>
            </a:r>
          </a:p>
          <a:p>
            <a:pPr marL="228600" indent="-228600">
              <a:buFont typeface="+mj-lt"/>
              <a:buAutoNum type="arabicPeriod"/>
            </a:pPr>
            <a:r>
              <a:rPr lang="en-GB" sz="1200" dirty="0"/>
              <a:t>Pour </a:t>
            </a:r>
            <a:r>
              <a:rPr lang="en-GB" sz="1200" dirty="0" err="1"/>
              <a:t>qu’il</a:t>
            </a:r>
            <a:r>
              <a:rPr lang="en-GB" sz="1200" dirty="0"/>
              <a:t> y ait </a:t>
            </a:r>
            <a:r>
              <a:rPr lang="en-GB" sz="1200" dirty="0" err="1"/>
              <a:t>moins</a:t>
            </a:r>
            <a:r>
              <a:rPr lang="en-GB" sz="1200" dirty="0"/>
              <a:t> de … </a:t>
            </a:r>
          </a:p>
          <a:p>
            <a:pPr marL="228600" indent="-228600">
              <a:buFont typeface="+mj-lt"/>
              <a:buAutoNum type="arabicPeriod"/>
            </a:pPr>
            <a:endParaRPr lang="en-GB" sz="1200" dirty="0"/>
          </a:p>
          <a:p>
            <a:pPr marL="228600" indent="-228600">
              <a:buFont typeface="+mj-lt"/>
              <a:buAutoNum type="arabicPeriod"/>
            </a:pPr>
            <a:r>
              <a:rPr lang="en-GB" sz="1200" dirty="0"/>
              <a:t>et </a:t>
            </a:r>
            <a:r>
              <a:rPr lang="en-GB" sz="1200" dirty="0" err="1"/>
              <a:t>maintenant</a:t>
            </a:r>
            <a:r>
              <a:rPr lang="en-GB" sz="1200" dirty="0"/>
              <a:t> la </a:t>
            </a:r>
            <a:r>
              <a:rPr lang="en-GB" sz="1200" dirty="0" err="1"/>
              <a:t>région</a:t>
            </a:r>
            <a:r>
              <a:rPr lang="en-GB" sz="1200" dirty="0"/>
              <a:t> </a:t>
            </a:r>
            <a:r>
              <a:rPr lang="en-GB" sz="1200" dirty="0" err="1"/>
              <a:t>est</a:t>
            </a:r>
            <a:r>
              <a:rPr lang="en-GB" sz="1200" dirty="0"/>
              <a:t> </a:t>
            </a:r>
            <a:r>
              <a:rPr lang="en-GB" sz="1200" dirty="0" err="1"/>
              <a:t>devenue</a:t>
            </a:r>
            <a:r>
              <a:rPr lang="en-GB" sz="1200" dirty="0"/>
              <a:t> plus …</a:t>
            </a:r>
          </a:p>
          <a:p>
            <a:pPr marL="228600" indent="-228600">
              <a:buFont typeface="+mj-lt"/>
              <a:buAutoNum type="arabicPeriod"/>
            </a:pPr>
            <a:r>
              <a:rPr lang="en-GB" sz="1200" dirty="0"/>
              <a:t>Grâce à </a:t>
            </a:r>
            <a:r>
              <a:rPr lang="en-GB" sz="1200" dirty="0" err="1"/>
              <a:t>cela</a:t>
            </a:r>
            <a:r>
              <a:rPr lang="en-GB" sz="1200" dirty="0"/>
              <a:t>, la </a:t>
            </a:r>
            <a:r>
              <a:rPr lang="en-GB" sz="1200" dirty="0" err="1"/>
              <a:t>région</a:t>
            </a:r>
            <a:r>
              <a:rPr lang="en-GB" sz="1200" dirty="0"/>
              <a:t> </a:t>
            </a:r>
            <a:r>
              <a:rPr lang="en-GB" sz="1200" dirty="0" err="1"/>
              <a:t>est</a:t>
            </a:r>
            <a:r>
              <a:rPr lang="en-GB" sz="1200" dirty="0"/>
              <a:t> plus/</a:t>
            </a:r>
            <a:r>
              <a:rPr lang="en-GB" sz="1200" dirty="0" err="1"/>
              <a:t>moins</a:t>
            </a:r>
            <a:r>
              <a:rPr lang="en-GB" sz="1200" dirty="0"/>
              <a:t> …</a:t>
            </a:r>
          </a:p>
        </p:txBody>
      </p:sp>
      <p:sp>
        <p:nvSpPr>
          <p:cNvPr id="3" name="Rectangle 2"/>
          <p:cNvSpPr/>
          <p:nvPr/>
        </p:nvSpPr>
        <p:spPr>
          <a:xfrm>
            <a:off x="4513223" y="242550"/>
            <a:ext cx="3791503" cy="560445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GB" sz="1200" b="1" u="sng" dirty="0">
                <a:solidFill>
                  <a:schemeClr val="tx1"/>
                </a:solidFill>
              </a:rPr>
              <a:t>How has your local area been changed/improved?</a:t>
            </a:r>
          </a:p>
          <a:p>
            <a:pPr marL="228600" indent="-228600">
              <a:buFont typeface="+mj-lt"/>
              <a:buAutoNum type="arabicPeriod"/>
            </a:pPr>
            <a:r>
              <a:rPr lang="en-GB" sz="1200" dirty="0"/>
              <a:t>We’ve already improved the public transport</a:t>
            </a:r>
          </a:p>
          <a:p>
            <a:pPr marL="228600" indent="-228600">
              <a:buFont typeface="+mj-lt"/>
              <a:buAutoNum type="arabicPeriod"/>
            </a:pPr>
            <a:r>
              <a:rPr lang="en-GB" sz="1200" dirty="0"/>
              <a:t>we’ve already invested in entertainment</a:t>
            </a:r>
          </a:p>
          <a:p>
            <a:pPr marL="228600" indent="-228600">
              <a:buFont typeface="+mj-lt"/>
              <a:buAutoNum type="arabicPeriod"/>
            </a:pPr>
            <a:r>
              <a:rPr lang="en-GB" sz="1200" dirty="0"/>
              <a:t>We’ve just created a pedestrian zone</a:t>
            </a:r>
          </a:p>
          <a:p>
            <a:pPr marL="228600" indent="-228600">
              <a:buFont typeface="+mj-lt"/>
              <a:buAutoNum type="arabicPeriod"/>
            </a:pPr>
            <a:r>
              <a:rPr lang="en-GB" sz="1200" dirty="0"/>
              <a:t>We’ve just built a cinema</a:t>
            </a:r>
          </a:p>
          <a:p>
            <a:pPr marL="228600" indent="-228600">
              <a:buFont typeface="+mj-lt"/>
              <a:buAutoNum type="arabicPeriod"/>
            </a:pPr>
            <a:r>
              <a:rPr lang="en-GB" sz="1200" dirty="0"/>
              <a:t>We’ve added a recycling centre</a:t>
            </a:r>
          </a:p>
          <a:p>
            <a:pPr marL="228600" indent="-228600">
              <a:buFont typeface="+mj-lt"/>
              <a:buAutoNum type="arabicPeriod"/>
            </a:pPr>
            <a:r>
              <a:rPr lang="en-GB" sz="1200" dirty="0"/>
              <a:t>We’ve attracted more shops, businesses</a:t>
            </a:r>
          </a:p>
          <a:p>
            <a:pPr marL="228600" indent="-228600">
              <a:buFont typeface="+mj-lt"/>
              <a:buAutoNum type="arabicPeriod"/>
            </a:pPr>
            <a:r>
              <a:rPr lang="en-GB" sz="1200" dirty="0"/>
              <a:t>We’ve organised a recycling scheme</a:t>
            </a:r>
          </a:p>
          <a:p>
            <a:pPr marL="228600" indent="-228600">
              <a:buFont typeface="+mj-lt"/>
              <a:buAutoNum type="arabicPeriod"/>
            </a:pPr>
            <a:r>
              <a:rPr lang="en-GB" sz="1200" dirty="0"/>
              <a:t>We’ve installed more bins</a:t>
            </a:r>
          </a:p>
          <a:p>
            <a:pPr marL="228600" indent="-228600">
              <a:buFont typeface="+mj-lt"/>
              <a:buAutoNum type="arabicPeriod"/>
            </a:pPr>
            <a:r>
              <a:rPr lang="en-GB" sz="1200" dirty="0"/>
              <a:t>We’ve hired more police</a:t>
            </a:r>
          </a:p>
          <a:p>
            <a:pPr marL="228600" indent="-228600">
              <a:buFont typeface="+mj-lt"/>
              <a:buAutoNum type="arabicPeriod"/>
            </a:pPr>
            <a:r>
              <a:rPr lang="en-GB" sz="1200" dirty="0"/>
              <a:t>We’ve just created more green spaces</a:t>
            </a:r>
          </a:p>
          <a:p>
            <a:pPr marL="228600" indent="-228600">
              <a:buFont typeface="+mj-lt"/>
              <a:buAutoNum type="arabicPeriod"/>
            </a:pPr>
            <a:r>
              <a:rPr lang="en-GB" sz="1200" dirty="0"/>
              <a:t>We’ve just built a new stadium</a:t>
            </a:r>
          </a:p>
          <a:p>
            <a:pPr marL="228600" indent="-228600">
              <a:buFont typeface="+mj-lt"/>
              <a:buAutoNum type="arabicPeriod"/>
            </a:pPr>
            <a:r>
              <a:rPr lang="en-GB" sz="1200" dirty="0"/>
              <a:t>We’ve just invested in the transport networks</a:t>
            </a:r>
          </a:p>
          <a:p>
            <a:pPr marL="228600" indent="-228600">
              <a:buFont typeface="+mj-lt"/>
              <a:buAutoNum type="arabicPeriod"/>
            </a:pPr>
            <a:r>
              <a:rPr lang="en-GB" sz="1200" dirty="0"/>
              <a:t>We’ve attracted fashionable shops</a:t>
            </a:r>
          </a:p>
          <a:p>
            <a:pPr marL="228600" indent="-228600">
              <a:buFont typeface="+mj-lt"/>
              <a:buAutoNum type="arabicPeriod"/>
            </a:pPr>
            <a:r>
              <a:rPr lang="en-GB" sz="1200" dirty="0"/>
              <a:t>The government has …</a:t>
            </a:r>
          </a:p>
          <a:p>
            <a:pPr marL="228600" indent="-228600">
              <a:buFont typeface="+mj-lt"/>
              <a:buAutoNum type="arabicPeriod"/>
            </a:pPr>
            <a:r>
              <a:rPr lang="en-GB" sz="1200" dirty="0"/>
              <a:t>The government has decided to …</a:t>
            </a:r>
          </a:p>
          <a:p>
            <a:pPr marL="228600" indent="-228600">
              <a:buFont typeface="+mj-lt"/>
              <a:buAutoNum type="arabicPeriod"/>
            </a:pPr>
            <a:r>
              <a:rPr lang="en-GB" sz="1200" dirty="0"/>
              <a:t>The government has just invested in …</a:t>
            </a:r>
          </a:p>
          <a:p>
            <a:pPr marL="228600" indent="-228600">
              <a:buFont typeface="+mj-lt"/>
              <a:buAutoNum type="arabicPeriod"/>
            </a:pPr>
            <a:endParaRPr lang="en-GB" sz="1200" dirty="0"/>
          </a:p>
          <a:p>
            <a:pPr marL="228600" indent="-228600">
              <a:buFont typeface="+mj-lt"/>
              <a:buAutoNum type="arabicPeriod"/>
            </a:pPr>
            <a:r>
              <a:rPr lang="en-GB" sz="1200" dirty="0"/>
              <a:t>So that we can</a:t>
            </a:r>
          </a:p>
          <a:p>
            <a:pPr marL="228600" indent="-228600">
              <a:buFont typeface="+mj-lt"/>
              <a:buAutoNum type="arabicPeriod"/>
            </a:pPr>
            <a:r>
              <a:rPr lang="en-GB" sz="1200" dirty="0"/>
              <a:t>So that the town/city is …</a:t>
            </a:r>
          </a:p>
          <a:p>
            <a:pPr marL="228600" indent="-228600">
              <a:buFont typeface="+mj-lt"/>
              <a:buAutoNum type="arabicPeriod"/>
            </a:pPr>
            <a:r>
              <a:rPr lang="en-GB" sz="1200" dirty="0"/>
              <a:t>So that there’s more …</a:t>
            </a:r>
          </a:p>
          <a:p>
            <a:pPr marL="228600" indent="-228600">
              <a:buFont typeface="+mj-lt"/>
              <a:buAutoNum type="arabicPeriod"/>
            </a:pPr>
            <a:r>
              <a:rPr lang="en-GB" sz="1200" dirty="0"/>
              <a:t>So that there’s less …</a:t>
            </a:r>
          </a:p>
          <a:p>
            <a:pPr marL="228600" indent="-228600">
              <a:buFont typeface="+mj-lt"/>
              <a:buAutoNum type="arabicPeriod"/>
            </a:pPr>
            <a:endParaRPr lang="en-GB" sz="1200" dirty="0"/>
          </a:p>
          <a:p>
            <a:pPr marL="228600" indent="-228600">
              <a:buFont typeface="+mj-lt"/>
              <a:buAutoNum type="arabicPeriod"/>
            </a:pPr>
            <a:r>
              <a:rPr lang="en-GB" sz="1200" dirty="0"/>
              <a:t>And now the region has become more …</a:t>
            </a:r>
          </a:p>
          <a:p>
            <a:pPr marL="228600" indent="-228600">
              <a:buFont typeface="+mj-lt"/>
              <a:buAutoNum type="arabicPeriod"/>
            </a:pPr>
            <a:r>
              <a:rPr lang="en-GB" sz="1200" dirty="0"/>
              <a:t>Thanks to that, the region is more/less …</a:t>
            </a:r>
          </a:p>
          <a:p>
            <a:pPr marL="228600" indent="-228600">
              <a:buFont typeface="+mj-lt"/>
              <a:buAutoNum type="arabicPeriod"/>
            </a:pPr>
            <a:endParaRPr lang="en-GB" sz="1200" dirty="0"/>
          </a:p>
        </p:txBody>
      </p:sp>
    </p:spTree>
    <p:extLst>
      <p:ext uri="{BB962C8B-B14F-4D97-AF65-F5344CB8AC3E}">
        <p14:creationId xmlns:p14="http://schemas.microsoft.com/office/powerpoint/2010/main" val="2001256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6970" y="115910"/>
            <a:ext cx="2261379" cy="1068946"/>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GB" sz="1200" b="1" u="sng" dirty="0"/>
              <a:t>Past events</a:t>
            </a:r>
          </a:p>
          <a:p>
            <a:r>
              <a:rPr lang="en-GB" sz="1200" dirty="0"/>
              <a:t>Describe a recent trip into town</a:t>
            </a:r>
          </a:p>
          <a:p>
            <a:r>
              <a:rPr lang="en-GB" sz="1200" dirty="0">
                <a:solidFill>
                  <a:schemeClr val="tx1"/>
                </a:solidFill>
              </a:rPr>
              <a:t>How has your local area been changed/improved?</a:t>
            </a:r>
          </a:p>
        </p:txBody>
      </p:sp>
      <p:sp>
        <p:nvSpPr>
          <p:cNvPr id="3" name="Rectangle 2"/>
          <p:cNvSpPr/>
          <p:nvPr/>
        </p:nvSpPr>
        <p:spPr>
          <a:xfrm>
            <a:off x="146970" y="1314202"/>
            <a:ext cx="2055317" cy="2510824"/>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1200" b="1" u="sng" dirty="0"/>
              <a:t>Past events</a:t>
            </a:r>
          </a:p>
          <a:p>
            <a:pPr marL="514350" indent="-514350">
              <a:buFont typeface="+mj-lt"/>
              <a:buAutoNum type="arabicPeriod"/>
            </a:pPr>
            <a:r>
              <a:rPr lang="en-GB" sz="1200" dirty="0">
                <a:solidFill>
                  <a:srgbClr val="00B050"/>
                </a:solidFill>
              </a:rPr>
              <a:t>When, where, who, what</a:t>
            </a:r>
          </a:p>
          <a:p>
            <a:pPr marL="514350" indent="-514350">
              <a:buFont typeface="+mj-lt"/>
              <a:buAutoNum type="arabicPeriod"/>
            </a:pPr>
            <a:r>
              <a:rPr lang="en-GB" sz="1200" dirty="0">
                <a:solidFill>
                  <a:srgbClr val="00B050"/>
                </a:solidFill>
              </a:rPr>
              <a:t>How it was </a:t>
            </a:r>
          </a:p>
          <a:p>
            <a:pPr marL="514350" indent="-514350">
              <a:buFont typeface="+mj-lt"/>
              <a:buAutoNum type="arabicPeriod"/>
            </a:pPr>
            <a:r>
              <a:rPr lang="en-GB" sz="1200" dirty="0">
                <a:solidFill>
                  <a:srgbClr val="00B050"/>
                </a:solidFill>
              </a:rPr>
              <a:t>Why</a:t>
            </a:r>
          </a:p>
          <a:p>
            <a:pPr marL="514350" indent="-514350">
              <a:buFont typeface="+mj-lt"/>
              <a:buAutoNum type="arabicPeriod"/>
            </a:pPr>
            <a:r>
              <a:rPr lang="en-GB" sz="1200" dirty="0">
                <a:solidFill>
                  <a:srgbClr val="FFC000"/>
                </a:solidFill>
              </a:rPr>
              <a:t>Why + phrase*</a:t>
            </a:r>
          </a:p>
          <a:p>
            <a:pPr marL="514350" indent="-514350">
              <a:buFont typeface="+mj-lt"/>
              <a:buAutoNum type="arabicPeriod"/>
            </a:pPr>
            <a:r>
              <a:rPr lang="en-GB" sz="1200" dirty="0">
                <a:solidFill>
                  <a:srgbClr val="FFC000"/>
                </a:solidFill>
              </a:rPr>
              <a:t>Use of past tense modal</a:t>
            </a:r>
          </a:p>
          <a:p>
            <a:pPr marL="514350" indent="-514350">
              <a:buFont typeface="+mj-lt"/>
              <a:buAutoNum type="arabicPeriod"/>
            </a:pPr>
            <a:r>
              <a:rPr lang="en-GB" sz="1200" dirty="0">
                <a:solidFill>
                  <a:srgbClr val="FF0000"/>
                </a:solidFill>
              </a:rPr>
              <a:t>Topic specific vocabulary</a:t>
            </a:r>
          </a:p>
          <a:p>
            <a:pPr marL="514350" indent="-514350">
              <a:buFont typeface="+mj-lt"/>
              <a:buAutoNum type="arabicPeriod"/>
            </a:pPr>
            <a:r>
              <a:rPr lang="en-GB" sz="1200" dirty="0">
                <a:solidFill>
                  <a:srgbClr val="FF0000"/>
                </a:solidFill>
              </a:rPr>
              <a:t>Link to the future, or sequencing with pluperfect </a:t>
            </a:r>
          </a:p>
        </p:txBody>
      </p:sp>
      <p:sp>
        <p:nvSpPr>
          <p:cNvPr id="6" name="Rectangle 5"/>
          <p:cNvSpPr/>
          <p:nvPr/>
        </p:nvSpPr>
        <p:spPr>
          <a:xfrm>
            <a:off x="2459421" y="157656"/>
            <a:ext cx="3645544" cy="6565873"/>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1200" b="1" u="sng" dirty="0"/>
              <a:t>Past events</a:t>
            </a:r>
          </a:p>
          <a:p>
            <a:pPr marL="514350" indent="-514350">
              <a:buFont typeface="+mj-lt"/>
              <a:buAutoNum type="arabicPeriod"/>
            </a:pPr>
            <a:r>
              <a:rPr lang="en-GB" sz="1200" dirty="0" err="1">
                <a:solidFill>
                  <a:srgbClr val="00B050"/>
                </a:solidFill>
              </a:rPr>
              <a:t>Récemment</a:t>
            </a:r>
            <a:r>
              <a:rPr lang="en-GB" sz="1200" dirty="0">
                <a:solidFill>
                  <a:srgbClr val="00B050"/>
                </a:solidFill>
              </a:rPr>
              <a:t>, </a:t>
            </a:r>
            <a:r>
              <a:rPr lang="en-GB" sz="1200" dirty="0" err="1">
                <a:solidFill>
                  <a:srgbClr val="00B050"/>
                </a:solidFill>
              </a:rPr>
              <a:t>l’an</a:t>
            </a:r>
            <a:r>
              <a:rPr lang="en-GB" sz="1200" dirty="0">
                <a:solidFill>
                  <a:srgbClr val="00B050"/>
                </a:solidFill>
              </a:rPr>
              <a:t> </a:t>
            </a:r>
            <a:r>
              <a:rPr lang="en-GB" sz="1200" dirty="0" err="1">
                <a:solidFill>
                  <a:srgbClr val="00B050"/>
                </a:solidFill>
              </a:rPr>
              <a:t>dernier</a:t>
            </a:r>
            <a:r>
              <a:rPr lang="en-GB" sz="1200" dirty="0">
                <a:solidFill>
                  <a:srgbClr val="00B050"/>
                </a:solidFill>
              </a:rPr>
              <a:t>, le week-end </a:t>
            </a:r>
            <a:r>
              <a:rPr lang="en-GB" sz="1200" dirty="0" err="1">
                <a:solidFill>
                  <a:srgbClr val="00B050"/>
                </a:solidFill>
              </a:rPr>
              <a:t>dernier</a:t>
            </a:r>
            <a:r>
              <a:rPr lang="en-GB" sz="1200" dirty="0">
                <a:solidFill>
                  <a:srgbClr val="00B050"/>
                </a:solidFill>
              </a:rPr>
              <a:t>, </a:t>
            </a:r>
            <a:r>
              <a:rPr lang="en-GB" sz="1200" dirty="0" err="1">
                <a:solidFill>
                  <a:srgbClr val="00B050"/>
                </a:solidFill>
              </a:rPr>
              <a:t>hier</a:t>
            </a:r>
            <a:r>
              <a:rPr lang="en-GB" sz="1200" dirty="0">
                <a:solidFill>
                  <a:srgbClr val="00B050"/>
                </a:solidFill>
              </a:rPr>
              <a:t>, </a:t>
            </a:r>
            <a:r>
              <a:rPr lang="en-GB" sz="1200" dirty="0" err="1">
                <a:solidFill>
                  <a:srgbClr val="00B050"/>
                </a:solidFill>
              </a:rPr>
              <a:t>hier</a:t>
            </a:r>
            <a:r>
              <a:rPr lang="en-GB" sz="1200" dirty="0">
                <a:solidFill>
                  <a:srgbClr val="00B050"/>
                </a:solidFill>
              </a:rPr>
              <a:t> </a:t>
            </a:r>
            <a:r>
              <a:rPr lang="en-GB" sz="1200" dirty="0" err="1">
                <a:solidFill>
                  <a:srgbClr val="00B050"/>
                </a:solidFill>
              </a:rPr>
              <a:t>soir</a:t>
            </a:r>
            <a:r>
              <a:rPr lang="en-GB" sz="1200" dirty="0">
                <a:solidFill>
                  <a:srgbClr val="00B050"/>
                </a:solidFill>
              </a:rPr>
              <a:t> </a:t>
            </a:r>
          </a:p>
          <a:p>
            <a:pPr marL="514350" indent="-514350">
              <a:buFont typeface="+mj-lt"/>
              <a:buAutoNum type="arabicPeriod"/>
            </a:pPr>
            <a:r>
              <a:rPr lang="en-GB" sz="1200" dirty="0">
                <a:solidFill>
                  <a:srgbClr val="00B050"/>
                </a:solidFill>
              </a:rPr>
              <a:t>je </a:t>
            </a:r>
            <a:r>
              <a:rPr lang="en-GB" sz="1200" dirty="0" err="1">
                <a:solidFill>
                  <a:srgbClr val="00B050"/>
                </a:solidFill>
              </a:rPr>
              <a:t>suis</a:t>
            </a:r>
            <a:r>
              <a:rPr lang="en-GB" sz="1200" dirty="0">
                <a:solidFill>
                  <a:srgbClr val="00B050"/>
                </a:solidFill>
              </a:rPr>
              <a:t> </a:t>
            </a:r>
            <a:r>
              <a:rPr lang="en-GB" sz="1200" dirty="0" err="1">
                <a:solidFill>
                  <a:srgbClr val="00B050"/>
                </a:solidFill>
              </a:rPr>
              <a:t>allé.e</a:t>
            </a:r>
            <a:r>
              <a:rPr lang="en-GB" sz="1200" dirty="0">
                <a:solidFill>
                  <a:srgbClr val="00B050"/>
                </a:solidFill>
              </a:rPr>
              <a:t>/je </a:t>
            </a:r>
            <a:r>
              <a:rPr lang="en-GB" sz="1200" dirty="0" err="1">
                <a:solidFill>
                  <a:srgbClr val="00B050"/>
                </a:solidFill>
              </a:rPr>
              <a:t>suis</a:t>
            </a:r>
            <a:r>
              <a:rPr lang="en-GB" sz="1200" dirty="0">
                <a:solidFill>
                  <a:srgbClr val="00B050"/>
                </a:solidFill>
              </a:rPr>
              <a:t> </a:t>
            </a:r>
            <a:r>
              <a:rPr lang="en-GB" sz="1200" dirty="0" err="1">
                <a:solidFill>
                  <a:srgbClr val="00B050"/>
                </a:solidFill>
              </a:rPr>
              <a:t>sorti.e</a:t>
            </a:r>
            <a:endParaRPr lang="en-GB" sz="1200" dirty="0">
              <a:solidFill>
                <a:srgbClr val="00B050"/>
              </a:solidFill>
            </a:endParaRPr>
          </a:p>
          <a:p>
            <a:pPr marL="514350" indent="-514350">
              <a:buFont typeface="+mj-lt"/>
              <a:buAutoNum type="arabicPeriod"/>
            </a:pPr>
            <a:r>
              <a:rPr lang="en-GB" sz="1200" dirty="0">
                <a:solidFill>
                  <a:srgbClr val="00B050"/>
                </a:solidFill>
              </a:rPr>
              <a:t>je </a:t>
            </a:r>
            <a:r>
              <a:rPr lang="en-GB" sz="1200" dirty="0" err="1">
                <a:solidFill>
                  <a:srgbClr val="00B050"/>
                </a:solidFill>
              </a:rPr>
              <a:t>suis</a:t>
            </a:r>
            <a:r>
              <a:rPr lang="en-GB" sz="1200" dirty="0">
                <a:solidFill>
                  <a:srgbClr val="00B050"/>
                </a:solidFill>
              </a:rPr>
              <a:t> </a:t>
            </a:r>
            <a:r>
              <a:rPr lang="en-GB" sz="1200" dirty="0" err="1">
                <a:solidFill>
                  <a:srgbClr val="00B050"/>
                </a:solidFill>
              </a:rPr>
              <a:t>resté.e</a:t>
            </a:r>
            <a:r>
              <a:rPr lang="en-GB" sz="1200" dirty="0">
                <a:solidFill>
                  <a:srgbClr val="00B050"/>
                </a:solidFill>
              </a:rPr>
              <a:t> chez </a:t>
            </a:r>
            <a:r>
              <a:rPr lang="en-GB" sz="1200" dirty="0" err="1">
                <a:solidFill>
                  <a:srgbClr val="00B050"/>
                </a:solidFill>
              </a:rPr>
              <a:t>moi</a:t>
            </a:r>
            <a:r>
              <a:rPr lang="en-GB" sz="1200" dirty="0">
                <a:solidFill>
                  <a:srgbClr val="00B050"/>
                </a:solidFill>
              </a:rPr>
              <a:t> avec … </a:t>
            </a:r>
          </a:p>
          <a:p>
            <a:pPr marL="514350" indent="-514350">
              <a:buFont typeface="+mj-lt"/>
              <a:buAutoNum type="arabicPeriod"/>
            </a:pPr>
            <a:r>
              <a:rPr lang="en-GB" sz="1200" dirty="0" err="1">
                <a:solidFill>
                  <a:srgbClr val="00B050"/>
                </a:solidFill>
              </a:rPr>
              <a:t>j’ai</a:t>
            </a:r>
            <a:r>
              <a:rPr lang="en-GB" sz="1200" dirty="0">
                <a:solidFill>
                  <a:srgbClr val="00B050"/>
                </a:solidFill>
              </a:rPr>
              <a:t> (on a) fait, </a:t>
            </a:r>
          </a:p>
          <a:p>
            <a:pPr marL="514350" indent="-514350">
              <a:buFont typeface="+mj-lt"/>
              <a:buAutoNum type="arabicPeriod"/>
            </a:pPr>
            <a:r>
              <a:rPr lang="en-GB" sz="1200" dirty="0" err="1">
                <a:solidFill>
                  <a:srgbClr val="00B050"/>
                </a:solidFill>
              </a:rPr>
              <a:t>J’ai</a:t>
            </a:r>
            <a:r>
              <a:rPr lang="en-GB" sz="1200" dirty="0">
                <a:solidFill>
                  <a:srgbClr val="00B050"/>
                </a:solidFill>
              </a:rPr>
              <a:t> </a:t>
            </a:r>
            <a:r>
              <a:rPr lang="en-GB" sz="1200" dirty="0" err="1">
                <a:solidFill>
                  <a:srgbClr val="00B050"/>
                </a:solidFill>
              </a:rPr>
              <a:t>appris</a:t>
            </a:r>
            <a:r>
              <a:rPr lang="en-GB" sz="1200" dirty="0">
                <a:solidFill>
                  <a:srgbClr val="00B050"/>
                </a:solidFill>
              </a:rPr>
              <a:t>, </a:t>
            </a:r>
          </a:p>
          <a:p>
            <a:pPr marL="514350" indent="-514350">
              <a:buFont typeface="+mj-lt"/>
              <a:buAutoNum type="arabicPeriod"/>
            </a:pPr>
            <a:r>
              <a:rPr lang="en-GB" sz="1200" dirty="0">
                <a:solidFill>
                  <a:srgbClr val="00B050"/>
                </a:solidFill>
              </a:rPr>
              <a:t>On a </a:t>
            </a:r>
            <a:r>
              <a:rPr lang="en-GB" sz="1200" dirty="0" err="1">
                <a:solidFill>
                  <a:srgbClr val="00B050"/>
                </a:solidFill>
              </a:rPr>
              <a:t>mangé</a:t>
            </a:r>
            <a:r>
              <a:rPr lang="en-GB" sz="1200" dirty="0">
                <a:solidFill>
                  <a:srgbClr val="00B050"/>
                </a:solidFill>
              </a:rPr>
              <a:t>, </a:t>
            </a:r>
          </a:p>
          <a:p>
            <a:pPr marL="514350" indent="-514350">
              <a:buFont typeface="+mj-lt"/>
              <a:buAutoNum type="arabicPeriod"/>
            </a:pPr>
            <a:r>
              <a:rPr lang="en-GB" sz="1200" dirty="0" err="1">
                <a:solidFill>
                  <a:srgbClr val="00B050"/>
                </a:solidFill>
              </a:rPr>
              <a:t>J’ai</a:t>
            </a:r>
            <a:r>
              <a:rPr lang="en-GB" sz="1200" dirty="0">
                <a:solidFill>
                  <a:srgbClr val="00B050"/>
                </a:solidFill>
              </a:rPr>
              <a:t> </a:t>
            </a:r>
            <a:r>
              <a:rPr lang="en-GB" sz="1200" dirty="0" err="1">
                <a:solidFill>
                  <a:srgbClr val="00B050"/>
                </a:solidFill>
              </a:rPr>
              <a:t>acheté</a:t>
            </a:r>
            <a:r>
              <a:rPr lang="en-GB" sz="1200" dirty="0">
                <a:solidFill>
                  <a:srgbClr val="00B050"/>
                </a:solidFill>
              </a:rPr>
              <a:t>, </a:t>
            </a:r>
          </a:p>
          <a:p>
            <a:pPr marL="514350" indent="-514350">
              <a:buFont typeface="+mj-lt"/>
              <a:buAutoNum type="arabicPeriod"/>
            </a:pPr>
            <a:r>
              <a:rPr lang="en-GB" sz="1200" dirty="0">
                <a:solidFill>
                  <a:srgbClr val="00B050"/>
                </a:solidFill>
              </a:rPr>
              <a:t>Nous </a:t>
            </a:r>
            <a:r>
              <a:rPr lang="en-GB" sz="1200" dirty="0" err="1">
                <a:solidFill>
                  <a:srgbClr val="00B050"/>
                </a:solidFill>
              </a:rPr>
              <a:t>avons</a:t>
            </a:r>
            <a:r>
              <a:rPr lang="en-GB" sz="1200" dirty="0">
                <a:solidFill>
                  <a:srgbClr val="00B050"/>
                </a:solidFill>
              </a:rPr>
              <a:t> </a:t>
            </a:r>
            <a:r>
              <a:rPr lang="en-GB" sz="1200" dirty="0" err="1">
                <a:solidFill>
                  <a:srgbClr val="00B050"/>
                </a:solidFill>
              </a:rPr>
              <a:t>joué</a:t>
            </a:r>
            <a:r>
              <a:rPr lang="en-GB" sz="1200" dirty="0">
                <a:solidFill>
                  <a:srgbClr val="00B050"/>
                </a:solidFill>
              </a:rPr>
              <a:t>, </a:t>
            </a:r>
          </a:p>
          <a:p>
            <a:pPr marL="514350" indent="-514350">
              <a:buFont typeface="+mj-lt"/>
              <a:buAutoNum type="arabicPeriod"/>
            </a:pPr>
            <a:r>
              <a:rPr lang="en-GB" sz="1200" dirty="0" err="1">
                <a:solidFill>
                  <a:srgbClr val="00B050"/>
                </a:solidFill>
              </a:rPr>
              <a:t>J’ai</a:t>
            </a:r>
            <a:r>
              <a:rPr lang="en-GB" sz="1200" dirty="0">
                <a:solidFill>
                  <a:srgbClr val="00B050"/>
                </a:solidFill>
              </a:rPr>
              <a:t> </a:t>
            </a:r>
            <a:r>
              <a:rPr lang="en-GB" sz="1200" dirty="0" err="1">
                <a:solidFill>
                  <a:srgbClr val="00B050"/>
                </a:solidFill>
              </a:rPr>
              <a:t>assisté</a:t>
            </a:r>
            <a:r>
              <a:rPr lang="en-GB" sz="1200" dirty="0">
                <a:solidFill>
                  <a:srgbClr val="00B050"/>
                </a:solidFill>
              </a:rPr>
              <a:t> à, </a:t>
            </a:r>
          </a:p>
          <a:p>
            <a:pPr marL="514350" indent="-514350">
              <a:buFont typeface="+mj-lt"/>
              <a:buAutoNum type="arabicPeriod"/>
            </a:pPr>
            <a:r>
              <a:rPr lang="en-GB" sz="1200" dirty="0">
                <a:solidFill>
                  <a:srgbClr val="00B050"/>
                </a:solidFill>
              </a:rPr>
              <a:t>On a </a:t>
            </a:r>
            <a:r>
              <a:rPr lang="en-GB" sz="1200" dirty="0" err="1">
                <a:solidFill>
                  <a:srgbClr val="00B050"/>
                </a:solidFill>
              </a:rPr>
              <a:t>travaillé</a:t>
            </a:r>
            <a:r>
              <a:rPr lang="en-GB" sz="1200" dirty="0">
                <a:solidFill>
                  <a:srgbClr val="00B050"/>
                </a:solidFill>
              </a:rPr>
              <a:t> sur, </a:t>
            </a:r>
          </a:p>
          <a:p>
            <a:pPr marL="514350" indent="-514350">
              <a:buFont typeface="+mj-lt"/>
              <a:buAutoNum type="arabicPeriod"/>
            </a:pPr>
            <a:r>
              <a:rPr lang="en-GB" sz="1200" dirty="0" err="1">
                <a:solidFill>
                  <a:srgbClr val="00B050"/>
                </a:solidFill>
              </a:rPr>
              <a:t>J’ai</a:t>
            </a:r>
            <a:r>
              <a:rPr lang="en-GB" sz="1200" dirty="0">
                <a:solidFill>
                  <a:srgbClr val="00B050"/>
                </a:solidFill>
              </a:rPr>
              <a:t> </a:t>
            </a:r>
            <a:r>
              <a:rPr lang="en-GB" sz="1200" dirty="0" err="1">
                <a:solidFill>
                  <a:srgbClr val="00B050"/>
                </a:solidFill>
              </a:rPr>
              <a:t>aidé</a:t>
            </a:r>
            <a:r>
              <a:rPr lang="en-GB" sz="1200" dirty="0">
                <a:solidFill>
                  <a:srgbClr val="00B050"/>
                </a:solidFill>
              </a:rPr>
              <a:t>, </a:t>
            </a:r>
          </a:p>
          <a:p>
            <a:pPr marL="514350" indent="-514350">
              <a:buFont typeface="+mj-lt"/>
              <a:buAutoNum type="arabicPeriod"/>
            </a:pPr>
            <a:r>
              <a:rPr lang="en-GB" sz="1200" dirty="0" err="1">
                <a:solidFill>
                  <a:srgbClr val="00B050"/>
                </a:solidFill>
              </a:rPr>
              <a:t>J’ai</a:t>
            </a:r>
            <a:r>
              <a:rPr lang="en-GB" sz="1200" dirty="0">
                <a:solidFill>
                  <a:srgbClr val="00B050"/>
                </a:solidFill>
              </a:rPr>
              <a:t> </a:t>
            </a:r>
            <a:r>
              <a:rPr lang="en-GB" sz="1200" dirty="0" err="1">
                <a:solidFill>
                  <a:srgbClr val="00B050"/>
                </a:solidFill>
              </a:rPr>
              <a:t>parlé</a:t>
            </a:r>
            <a:r>
              <a:rPr lang="en-GB" sz="1200" dirty="0">
                <a:solidFill>
                  <a:srgbClr val="00B050"/>
                </a:solidFill>
              </a:rPr>
              <a:t> avec, </a:t>
            </a:r>
          </a:p>
          <a:p>
            <a:pPr marL="514350" indent="-514350">
              <a:buFont typeface="+mj-lt"/>
              <a:buAutoNum type="arabicPeriod"/>
            </a:pPr>
            <a:r>
              <a:rPr lang="en-GB" sz="1200" dirty="0" err="1">
                <a:solidFill>
                  <a:srgbClr val="00B050"/>
                </a:solidFill>
              </a:rPr>
              <a:t>J’ai</a:t>
            </a:r>
            <a:r>
              <a:rPr lang="en-GB" sz="1200" dirty="0">
                <a:solidFill>
                  <a:srgbClr val="00B050"/>
                </a:solidFill>
              </a:rPr>
              <a:t> </a:t>
            </a:r>
            <a:r>
              <a:rPr lang="en-GB" sz="1200" dirty="0" err="1">
                <a:solidFill>
                  <a:srgbClr val="00B050"/>
                </a:solidFill>
              </a:rPr>
              <a:t>essayé</a:t>
            </a:r>
            <a:r>
              <a:rPr lang="en-GB" sz="1200" dirty="0">
                <a:solidFill>
                  <a:srgbClr val="00B050"/>
                </a:solidFill>
              </a:rPr>
              <a:t>, </a:t>
            </a:r>
            <a:r>
              <a:rPr lang="en-GB" sz="1200" dirty="0" err="1">
                <a:solidFill>
                  <a:srgbClr val="00B050"/>
                </a:solidFill>
              </a:rPr>
              <a:t>dégusté</a:t>
            </a:r>
            <a:r>
              <a:rPr lang="en-GB" sz="1200" dirty="0">
                <a:solidFill>
                  <a:srgbClr val="00B050"/>
                </a:solidFill>
              </a:rPr>
              <a:t>, vu</a:t>
            </a:r>
          </a:p>
          <a:p>
            <a:pPr marL="514350" indent="-514350">
              <a:buFont typeface="+mj-lt"/>
              <a:buAutoNum type="arabicPeriod"/>
            </a:pPr>
            <a:r>
              <a:rPr lang="en-GB" sz="1200" dirty="0" err="1">
                <a:solidFill>
                  <a:srgbClr val="00B050"/>
                </a:solidFill>
              </a:rPr>
              <a:t>C’était</a:t>
            </a:r>
            <a:r>
              <a:rPr lang="en-GB" sz="1200" dirty="0">
                <a:solidFill>
                  <a:srgbClr val="00B050"/>
                </a:solidFill>
              </a:rPr>
              <a:t>, je </a:t>
            </a:r>
            <a:r>
              <a:rPr lang="en-GB" sz="1200" dirty="0" err="1">
                <a:solidFill>
                  <a:srgbClr val="00B050"/>
                </a:solidFill>
              </a:rPr>
              <a:t>l’ai</a:t>
            </a:r>
            <a:r>
              <a:rPr lang="en-GB" sz="1200" dirty="0">
                <a:solidFill>
                  <a:srgbClr val="00B050"/>
                </a:solidFill>
              </a:rPr>
              <a:t> </a:t>
            </a:r>
            <a:r>
              <a:rPr lang="en-GB" sz="1200" dirty="0" err="1">
                <a:solidFill>
                  <a:srgbClr val="00B050"/>
                </a:solidFill>
              </a:rPr>
              <a:t>trouvé</a:t>
            </a:r>
            <a:r>
              <a:rPr lang="en-GB" sz="1200" dirty="0">
                <a:solidFill>
                  <a:srgbClr val="00B050"/>
                </a:solidFill>
              </a:rPr>
              <a:t>, </a:t>
            </a:r>
          </a:p>
          <a:p>
            <a:pPr marL="514350" indent="-514350">
              <a:buFont typeface="+mj-lt"/>
              <a:buAutoNum type="arabicPeriod"/>
            </a:pPr>
            <a:r>
              <a:rPr lang="en-GB" sz="1200" dirty="0" err="1">
                <a:solidFill>
                  <a:srgbClr val="00B050"/>
                </a:solidFill>
              </a:rPr>
              <a:t>Parce</a:t>
            </a:r>
            <a:r>
              <a:rPr lang="en-GB" sz="1200" dirty="0">
                <a:solidFill>
                  <a:srgbClr val="00B050"/>
                </a:solidFill>
              </a:rPr>
              <a:t> que </a:t>
            </a:r>
            <a:r>
              <a:rPr lang="en-GB" sz="1200" dirty="0" err="1">
                <a:solidFill>
                  <a:srgbClr val="00B050"/>
                </a:solidFill>
              </a:rPr>
              <a:t>j’aime</a:t>
            </a:r>
            <a:r>
              <a:rPr lang="en-GB" sz="1200" dirty="0">
                <a:solidFill>
                  <a:srgbClr val="00B050"/>
                </a:solidFill>
              </a:rPr>
              <a:t>/je </a:t>
            </a:r>
            <a:r>
              <a:rPr lang="en-GB" sz="1200" dirty="0" err="1">
                <a:solidFill>
                  <a:srgbClr val="00B050"/>
                </a:solidFill>
              </a:rPr>
              <a:t>n’aime</a:t>
            </a:r>
            <a:r>
              <a:rPr lang="en-GB" sz="1200" dirty="0">
                <a:solidFill>
                  <a:srgbClr val="00B050"/>
                </a:solidFill>
              </a:rPr>
              <a:t> pas … </a:t>
            </a:r>
          </a:p>
          <a:p>
            <a:pPr marL="514350" indent="-514350">
              <a:buFont typeface="+mj-lt"/>
              <a:buAutoNum type="arabicPeriod"/>
            </a:pPr>
            <a:r>
              <a:rPr lang="en-GB" sz="1200" dirty="0">
                <a:solidFill>
                  <a:srgbClr val="00B050"/>
                </a:solidFill>
              </a:rPr>
              <a:t>Les … </a:t>
            </a:r>
            <a:r>
              <a:rPr lang="en-GB" sz="1200" dirty="0" err="1">
                <a:solidFill>
                  <a:srgbClr val="00B050"/>
                </a:solidFill>
              </a:rPr>
              <a:t>étaient</a:t>
            </a:r>
            <a:r>
              <a:rPr lang="en-GB" sz="1200" dirty="0">
                <a:solidFill>
                  <a:srgbClr val="00B050"/>
                </a:solidFill>
              </a:rPr>
              <a:t> </a:t>
            </a:r>
          </a:p>
          <a:p>
            <a:pPr marL="514350" indent="-514350">
              <a:buFont typeface="+mj-lt"/>
              <a:buAutoNum type="arabicPeriod"/>
            </a:pPr>
            <a:r>
              <a:rPr lang="en-GB" sz="1200" dirty="0">
                <a:solidFill>
                  <a:srgbClr val="00B050"/>
                </a:solidFill>
              </a:rPr>
              <a:t>Il y </a:t>
            </a:r>
            <a:r>
              <a:rPr lang="en-GB" sz="1200" dirty="0" err="1">
                <a:solidFill>
                  <a:srgbClr val="00B050"/>
                </a:solidFill>
              </a:rPr>
              <a:t>avait</a:t>
            </a:r>
            <a:endParaRPr lang="en-GB" sz="1200" dirty="0">
              <a:solidFill>
                <a:srgbClr val="00B050"/>
              </a:solidFill>
            </a:endParaRPr>
          </a:p>
          <a:p>
            <a:pPr marL="514350" indent="-514350">
              <a:buFont typeface="+mj-lt"/>
              <a:buAutoNum type="arabicPeriod"/>
            </a:pPr>
            <a:r>
              <a:rPr lang="en-GB" sz="1200" dirty="0" err="1">
                <a:solidFill>
                  <a:srgbClr val="FFC000"/>
                </a:solidFill>
              </a:rPr>
              <a:t>Cela</a:t>
            </a:r>
            <a:r>
              <a:rPr lang="en-GB" sz="1200" dirty="0">
                <a:solidFill>
                  <a:srgbClr val="FFC000"/>
                </a:solidFill>
              </a:rPr>
              <a:t> </a:t>
            </a:r>
            <a:r>
              <a:rPr lang="en-GB" sz="1200" dirty="0" err="1">
                <a:solidFill>
                  <a:srgbClr val="FFC000"/>
                </a:solidFill>
              </a:rPr>
              <a:t>m’a</a:t>
            </a:r>
            <a:r>
              <a:rPr lang="en-GB" sz="1200" dirty="0">
                <a:solidFill>
                  <a:srgbClr val="FFC000"/>
                </a:solidFill>
              </a:rPr>
              <a:t> </a:t>
            </a:r>
            <a:r>
              <a:rPr lang="en-GB" sz="1200" dirty="0" err="1">
                <a:solidFill>
                  <a:srgbClr val="FFC000"/>
                </a:solidFill>
              </a:rPr>
              <a:t>permis</a:t>
            </a:r>
            <a:r>
              <a:rPr lang="en-GB" sz="1200" dirty="0">
                <a:solidFill>
                  <a:srgbClr val="FFC000"/>
                </a:solidFill>
              </a:rPr>
              <a:t> de </a:t>
            </a:r>
          </a:p>
          <a:p>
            <a:pPr marL="514350" indent="-514350">
              <a:buFont typeface="+mj-lt"/>
              <a:buAutoNum type="arabicPeriod"/>
            </a:pPr>
            <a:r>
              <a:rPr lang="en-GB" sz="1200" dirty="0" err="1">
                <a:solidFill>
                  <a:srgbClr val="FFC000"/>
                </a:solidFill>
              </a:rPr>
              <a:t>Cela</a:t>
            </a:r>
            <a:r>
              <a:rPr lang="en-GB" sz="1200" dirty="0">
                <a:solidFill>
                  <a:srgbClr val="FFC000"/>
                </a:solidFill>
              </a:rPr>
              <a:t> </a:t>
            </a:r>
            <a:r>
              <a:rPr lang="en-GB" sz="1200" dirty="0" err="1">
                <a:solidFill>
                  <a:srgbClr val="FFC000"/>
                </a:solidFill>
              </a:rPr>
              <a:t>m’a</a:t>
            </a:r>
            <a:r>
              <a:rPr lang="en-GB" sz="1200" dirty="0">
                <a:solidFill>
                  <a:srgbClr val="FFC000"/>
                </a:solidFill>
              </a:rPr>
              <a:t> </a:t>
            </a:r>
            <a:r>
              <a:rPr lang="en-GB" sz="1200" dirty="0" err="1">
                <a:solidFill>
                  <a:srgbClr val="FFC000"/>
                </a:solidFill>
              </a:rPr>
              <a:t>donné</a:t>
            </a:r>
            <a:r>
              <a:rPr lang="en-GB" sz="1200" dirty="0">
                <a:solidFill>
                  <a:srgbClr val="FFC000"/>
                </a:solidFill>
              </a:rPr>
              <a:t> </a:t>
            </a:r>
            <a:r>
              <a:rPr lang="en-GB" sz="1200" dirty="0" err="1">
                <a:solidFill>
                  <a:srgbClr val="FFC000"/>
                </a:solidFill>
              </a:rPr>
              <a:t>l’occasion</a:t>
            </a:r>
            <a:r>
              <a:rPr lang="en-GB" sz="1200" dirty="0">
                <a:solidFill>
                  <a:srgbClr val="FFC000"/>
                </a:solidFill>
              </a:rPr>
              <a:t> de</a:t>
            </a:r>
          </a:p>
          <a:p>
            <a:pPr marL="514350" indent="-514350">
              <a:buFont typeface="+mj-lt"/>
              <a:buAutoNum type="arabicPeriod"/>
            </a:pPr>
            <a:r>
              <a:rPr lang="en-GB" sz="1200" dirty="0">
                <a:solidFill>
                  <a:srgbClr val="FFC000"/>
                </a:solidFill>
              </a:rPr>
              <a:t>On </a:t>
            </a:r>
            <a:r>
              <a:rPr lang="en-GB" sz="1200" dirty="0" err="1">
                <a:solidFill>
                  <a:srgbClr val="FFC000"/>
                </a:solidFill>
              </a:rPr>
              <a:t>m’a</a:t>
            </a:r>
            <a:r>
              <a:rPr lang="en-GB" sz="1200" dirty="0">
                <a:solidFill>
                  <a:srgbClr val="FFC000"/>
                </a:solidFill>
              </a:rPr>
              <a:t> </a:t>
            </a:r>
            <a:r>
              <a:rPr lang="en-GB" sz="1200" dirty="0" err="1">
                <a:solidFill>
                  <a:srgbClr val="FFC000"/>
                </a:solidFill>
              </a:rPr>
              <a:t>forcé</a:t>
            </a:r>
            <a:r>
              <a:rPr lang="en-GB" sz="1200" dirty="0">
                <a:solidFill>
                  <a:srgbClr val="FFC000"/>
                </a:solidFill>
              </a:rPr>
              <a:t> de </a:t>
            </a:r>
          </a:p>
          <a:p>
            <a:pPr marL="514350" indent="-514350">
              <a:buFont typeface="+mj-lt"/>
              <a:buAutoNum type="arabicPeriod"/>
            </a:pPr>
            <a:r>
              <a:rPr lang="en-GB" sz="1200" dirty="0">
                <a:solidFill>
                  <a:srgbClr val="FFC000"/>
                </a:solidFill>
              </a:rPr>
              <a:t>On </a:t>
            </a:r>
            <a:r>
              <a:rPr lang="en-GB" sz="1200" dirty="0" err="1">
                <a:solidFill>
                  <a:srgbClr val="FFC000"/>
                </a:solidFill>
              </a:rPr>
              <a:t>m’a</a:t>
            </a:r>
            <a:r>
              <a:rPr lang="en-GB" sz="1200" dirty="0">
                <a:solidFill>
                  <a:srgbClr val="FFC000"/>
                </a:solidFill>
              </a:rPr>
              <a:t> </a:t>
            </a:r>
            <a:r>
              <a:rPr lang="en-GB" sz="1200" dirty="0" err="1">
                <a:solidFill>
                  <a:srgbClr val="FFC000"/>
                </a:solidFill>
              </a:rPr>
              <a:t>empêché</a:t>
            </a:r>
            <a:r>
              <a:rPr lang="en-GB" sz="1200" dirty="0">
                <a:solidFill>
                  <a:srgbClr val="FFC000"/>
                </a:solidFill>
              </a:rPr>
              <a:t> de</a:t>
            </a:r>
          </a:p>
          <a:p>
            <a:pPr marL="514350" indent="-514350">
              <a:buFont typeface="+mj-lt"/>
              <a:buAutoNum type="arabicPeriod"/>
            </a:pPr>
            <a:r>
              <a:rPr lang="en-GB" sz="1200" dirty="0" err="1">
                <a:solidFill>
                  <a:srgbClr val="FFC000"/>
                </a:solidFill>
              </a:rPr>
              <a:t>J’ai</a:t>
            </a:r>
            <a:r>
              <a:rPr lang="en-GB" sz="1200" dirty="0">
                <a:solidFill>
                  <a:srgbClr val="FFC000"/>
                </a:solidFill>
              </a:rPr>
              <a:t> </a:t>
            </a:r>
            <a:r>
              <a:rPr lang="en-GB" sz="1200" dirty="0" err="1">
                <a:solidFill>
                  <a:srgbClr val="FFC000"/>
                </a:solidFill>
              </a:rPr>
              <a:t>dû</a:t>
            </a:r>
            <a:endParaRPr lang="en-GB" sz="1200" dirty="0">
              <a:solidFill>
                <a:srgbClr val="FFC000"/>
              </a:solidFill>
            </a:endParaRPr>
          </a:p>
          <a:p>
            <a:pPr marL="514350" indent="-514350">
              <a:buFont typeface="+mj-lt"/>
              <a:buAutoNum type="arabicPeriod"/>
            </a:pPr>
            <a:r>
              <a:rPr lang="en-GB" sz="1200" dirty="0">
                <a:solidFill>
                  <a:srgbClr val="FFC000"/>
                </a:solidFill>
              </a:rPr>
              <a:t>je </a:t>
            </a:r>
            <a:r>
              <a:rPr lang="en-GB" sz="1200" dirty="0" err="1">
                <a:solidFill>
                  <a:srgbClr val="FFC000"/>
                </a:solidFill>
              </a:rPr>
              <a:t>pouvais</a:t>
            </a:r>
            <a:r>
              <a:rPr lang="en-GB" sz="1200" dirty="0">
                <a:solidFill>
                  <a:srgbClr val="FFC000"/>
                </a:solidFill>
              </a:rPr>
              <a:t>, je ne </a:t>
            </a:r>
            <a:r>
              <a:rPr lang="en-GB" sz="1200" dirty="0" err="1">
                <a:solidFill>
                  <a:srgbClr val="FFC000"/>
                </a:solidFill>
              </a:rPr>
              <a:t>pouvais</a:t>
            </a:r>
            <a:r>
              <a:rPr lang="en-GB" sz="1200" dirty="0">
                <a:solidFill>
                  <a:srgbClr val="FFC000"/>
                </a:solidFill>
              </a:rPr>
              <a:t> pas</a:t>
            </a:r>
          </a:p>
          <a:p>
            <a:pPr marL="514350" indent="-514350">
              <a:buFont typeface="+mj-lt"/>
              <a:buAutoNum type="arabicPeriod"/>
            </a:pPr>
            <a:r>
              <a:rPr lang="en-GB" sz="1200" dirty="0">
                <a:solidFill>
                  <a:srgbClr val="FFC000"/>
                </a:solidFill>
              </a:rPr>
              <a:t>je </a:t>
            </a:r>
            <a:r>
              <a:rPr lang="en-GB" sz="1200" dirty="0" err="1">
                <a:solidFill>
                  <a:srgbClr val="FFC000"/>
                </a:solidFill>
              </a:rPr>
              <a:t>voulais</a:t>
            </a:r>
            <a:endParaRPr lang="en-GB" sz="1200" dirty="0">
              <a:solidFill>
                <a:srgbClr val="FFC000"/>
              </a:solidFill>
            </a:endParaRPr>
          </a:p>
          <a:p>
            <a:pPr marL="514350" indent="-514350">
              <a:buFont typeface="+mj-lt"/>
              <a:buAutoNum type="arabicPeriod"/>
            </a:pPr>
            <a:r>
              <a:rPr lang="en-GB" sz="1200" dirty="0" err="1">
                <a:solidFill>
                  <a:srgbClr val="FFC000"/>
                </a:solidFill>
              </a:rPr>
              <a:t>j’allais</a:t>
            </a:r>
            <a:r>
              <a:rPr lang="en-GB" sz="1200" dirty="0">
                <a:solidFill>
                  <a:srgbClr val="FFC000"/>
                </a:solidFill>
              </a:rPr>
              <a:t>, on </a:t>
            </a:r>
            <a:r>
              <a:rPr lang="en-GB" sz="1200" dirty="0" err="1">
                <a:solidFill>
                  <a:srgbClr val="FFC000"/>
                </a:solidFill>
              </a:rPr>
              <a:t>allait</a:t>
            </a:r>
            <a:r>
              <a:rPr lang="en-GB" sz="1200" dirty="0">
                <a:solidFill>
                  <a:srgbClr val="FFC000"/>
                </a:solidFill>
              </a:rPr>
              <a:t>,</a:t>
            </a:r>
          </a:p>
          <a:p>
            <a:pPr marL="514350" indent="-514350">
              <a:buFont typeface="+mj-lt"/>
              <a:buAutoNum type="arabicPeriod"/>
            </a:pPr>
            <a:r>
              <a:rPr lang="en-GB" sz="1200" dirty="0" err="1">
                <a:solidFill>
                  <a:srgbClr val="FFC000"/>
                </a:solidFill>
              </a:rPr>
              <a:t>J’aurais</a:t>
            </a:r>
            <a:r>
              <a:rPr lang="en-GB" sz="1200" dirty="0">
                <a:solidFill>
                  <a:srgbClr val="FFC000"/>
                </a:solidFill>
              </a:rPr>
              <a:t> </a:t>
            </a:r>
            <a:r>
              <a:rPr lang="en-GB" sz="1200" dirty="0" err="1">
                <a:solidFill>
                  <a:srgbClr val="FFC000"/>
                </a:solidFill>
              </a:rPr>
              <a:t>aimé</a:t>
            </a:r>
            <a:r>
              <a:rPr lang="en-GB" sz="1200" dirty="0">
                <a:solidFill>
                  <a:srgbClr val="FFC000"/>
                </a:solidFill>
              </a:rPr>
              <a:t>, </a:t>
            </a:r>
            <a:r>
              <a:rPr lang="en-GB" sz="1200" dirty="0" err="1">
                <a:solidFill>
                  <a:srgbClr val="FFC000"/>
                </a:solidFill>
              </a:rPr>
              <a:t>j’aurais</a:t>
            </a:r>
            <a:r>
              <a:rPr lang="en-GB" sz="1200" dirty="0">
                <a:solidFill>
                  <a:srgbClr val="FFC000"/>
                </a:solidFill>
              </a:rPr>
              <a:t> </a:t>
            </a:r>
            <a:r>
              <a:rPr lang="en-GB" sz="1200" dirty="0" err="1">
                <a:solidFill>
                  <a:srgbClr val="FFC000"/>
                </a:solidFill>
              </a:rPr>
              <a:t>préféré</a:t>
            </a:r>
            <a:r>
              <a:rPr lang="en-GB" sz="1200" dirty="0">
                <a:solidFill>
                  <a:srgbClr val="FFC000"/>
                </a:solidFill>
              </a:rPr>
              <a:t> </a:t>
            </a:r>
          </a:p>
          <a:p>
            <a:pPr marL="514350" indent="-514350">
              <a:buFont typeface="+mj-lt"/>
              <a:buAutoNum type="arabicPeriod"/>
            </a:pPr>
            <a:r>
              <a:rPr lang="en-GB" sz="1200" dirty="0">
                <a:solidFill>
                  <a:srgbClr val="FF0000"/>
                </a:solidFill>
              </a:rPr>
              <a:t>Topic specific vocabulary (see step 3)</a:t>
            </a:r>
          </a:p>
          <a:p>
            <a:pPr marL="514350" indent="-514350">
              <a:buFont typeface="+mj-lt"/>
              <a:buAutoNum type="arabicPeriod"/>
            </a:pPr>
            <a:r>
              <a:rPr lang="en-GB" sz="1200" dirty="0">
                <a:solidFill>
                  <a:srgbClr val="FF0000"/>
                </a:solidFill>
              </a:rPr>
              <a:t>Je </a:t>
            </a:r>
            <a:r>
              <a:rPr lang="en-GB" sz="1200" dirty="0" err="1">
                <a:solidFill>
                  <a:srgbClr val="FF0000"/>
                </a:solidFill>
              </a:rPr>
              <a:t>viens</a:t>
            </a:r>
            <a:r>
              <a:rPr lang="en-GB" sz="1200" dirty="0">
                <a:solidFill>
                  <a:srgbClr val="FF0000"/>
                </a:solidFill>
              </a:rPr>
              <a:t> de … / je </a:t>
            </a:r>
            <a:r>
              <a:rPr lang="en-GB" sz="1200" dirty="0" err="1">
                <a:solidFill>
                  <a:srgbClr val="FF0000"/>
                </a:solidFill>
              </a:rPr>
              <a:t>venais</a:t>
            </a:r>
            <a:r>
              <a:rPr lang="en-GB" sz="1200" dirty="0">
                <a:solidFill>
                  <a:srgbClr val="FF0000"/>
                </a:solidFill>
              </a:rPr>
              <a:t> de … (I had just) / </a:t>
            </a:r>
            <a:r>
              <a:rPr lang="en-GB" sz="1200" dirty="0" err="1">
                <a:solidFill>
                  <a:srgbClr val="FF0000"/>
                </a:solidFill>
              </a:rPr>
              <a:t>j’avais</a:t>
            </a:r>
            <a:r>
              <a:rPr lang="en-GB" sz="1200" dirty="0">
                <a:solidFill>
                  <a:srgbClr val="FF0000"/>
                </a:solidFill>
              </a:rPr>
              <a:t> </a:t>
            </a:r>
            <a:r>
              <a:rPr lang="en-GB" sz="1200" dirty="0" err="1">
                <a:solidFill>
                  <a:srgbClr val="FF0000"/>
                </a:solidFill>
              </a:rPr>
              <a:t>fini</a:t>
            </a:r>
            <a:r>
              <a:rPr lang="en-GB" sz="1200" dirty="0">
                <a:solidFill>
                  <a:srgbClr val="FF0000"/>
                </a:solidFill>
              </a:rPr>
              <a:t> … / </a:t>
            </a:r>
            <a:r>
              <a:rPr lang="en-GB" sz="1200" dirty="0" err="1">
                <a:solidFill>
                  <a:srgbClr val="FF0000"/>
                </a:solidFill>
              </a:rPr>
              <a:t>j’étais</a:t>
            </a:r>
            <a:r>
              <a:rPr lang="en-GB" sz="1200" dirty="0">
                <a:solidFill>
                  <a:srgbClr val="FF0000"/>
                </a:solidFill>
              </a:rPr>
              <a:t> </a:t>
            </a:r>
            <a:r>
              <a:rPr lang="en-GB" sz="1200" dirty="0" err="1">
                <a:solidFill>
                  <a:srgbClr val="FF0000"/>
                </a:solidFill>
              </a:rPr>
              <a:t>rentré</a:t>
            </a:r>
            <a:r>
              <a:rPr lang="en-GB" sz="1200" dirty="0">
                <a:solidFill>
                  <a:srgbClr val="FF0000"/>
                </a:solidFill>
              </a:rPr>
              <a:t> / on </a:t>
            </a:r>
            <a:r>
              <a:rPr lang="en-GB" sz="1200" dirty="0" err="1">
                <a:solidFill>
                  <a:srgbClr val="FF0000"/>
                </a:solidFill>
              </a:rPr>
              <a:t>avait</a:t>
            </a:r>
            <a:r>
              <a:rPr lang="en-GB" sz="1200" dirty="0">
                <a:solidFill>
                  <a:srgbClr val="FF0000"/>
                </a:solidFill>
              </a:rPr>
              <a:t> </a:t>
            </a:r>
            <a:r>
              <a:rPr lang="en-GB" sz="1200" dirty="0" err="1">
                <a:solidFill>
                  <a:srgbClr val="FF0000"/>
                </a:solidFill>
              </a:rPr>
              <a:t>mangé</a:t>
            </a:r>
            <a:endParaRPr lang="en-GB" sz="1200" dirty="0">
              <a:solidFill>
                <a:srgbClr val="FF0000"/>
              </a:solidFill>
            </a:endParaRPr>
          </a:p>
          <a:p>
            <a:pPr marL="514350" indent="-514350">
              <a:buFont typeface="+mj-lt"/>
              <a:buAutoNum type="arabicPeriod"/>
            </a:pPr>
            <a:r>
              <a:rPr lang="en-GB" sz="1200" dirty="0">
                <a:solidFill>
                  <a:srgbClr val="FF0000"/>
                </a:solidFill>
              </a:rPr>
              <a:t>Si </a:t>
            </a:r>
            <a:r>
              <a:rPr lang="en-GB" sz="1200" dirty="0" err="1">
                <a:solidFill>
                  <a:srgbClr val="FF0000"/>
                </a:solidFill>
              </a:rPr>
              <a:t>j’avais</a:t>
            </a:r>
            <a:r>
              <a:rPr lang="en-GB" sz="1200" dirty="0">
                <a:solidFill>
                  <a:srgbClr val="FF0000"/>
                </a:solidFill>
              </a:rPr>
              <a:t> </a:t>
            </a:r>
            <a:r>
              <a:rPr lang="en-GB" sz="1200" dirty="0" err="1">
                <a:solidFill>
                  <a:srgbClr val="FF0000"/>
                </a:solidFill>
              </a:rPr>
              <a:t>eu</a:t>
            </a:r>
            <a:r>
              <a:rPr lang="en-GB" sz="1200" dirty="0">
                <a:solidFill>
                  <a:srgbClr val="FF0000"/>
                </a:solidFill>
              </a:rPr>
              <a:t> plus de temps, </a:t>
            </a:r>
            <a:r>
              <a:rPr lang="en-GB" sz="1200" dirty="0" err="1">
                <a:solidFill>
                  <a:srgbClr val="FF0000"/>
                </a:solidFill>
              </a:rPr>
              <a:t>j’aurais</a:t>
            </a:r>
            <a:r>
              <a:rPr lang="en-GB" sz="1200" dirty="0">
                <a:solidFill>
                  <a:srgbClr val="FF0000"/>
                </a:solidFill>
              </a:rPr>
              <a:t> </a:t>
            </a:r>
            <a:r>
              <a:rPr lang="en-GB" sz="1200" dirty="0" err="1">
                <a:solidFill>
                  <a:srgbClr val="FF0000"/>
                </a:solidFill>
              </a:rPr>
              <a:t>aussi</a:t>
            </a:r>
            <a:r>
              <a:rPr lang="en-GB" sz="1200" dirty="0">
                <a:solidFill>
                  <a:srgbClr val="FF0000"/>
                </a:solidFill>
              </a:rPr>
              <a:t> fait</a:t>
            </a:r>
          </a:p>
          <a:p>
            <a:pPr marL="514350" indent="-514350">
              <a:buFont typeface="+mj-lt"/>
              <a:buAutoNum type="arabicPeriod"/>
            </a:pPr>
            <a:r>
              <a:rPr lang="en-GB" sz="1200" dirty="0">
                <a:solidFill>
                  <a:srgbClr val="FF0000"/>
                </a:solidFill>
              </a:rPr>
              <a:t>Si </a:t>
            </a:r>
            <a:r>
              <a:rPr lang="en-GB" sz="1200" dirty="0" err="1">
                <a:solidFill>
                  <a:srgbClr val="FF0000"/>
                </a:solidFill>
              </a:rPr>
              <a:t>j’avais</a:t>
            </a:r>
            <a:r>
              <a:rPr lang="en-GB" sz="1200" dirty="0">
                <a:solidFill>
                  <a:srgbClr val="FF0000"/>
                </a:solidFill>
              </a:rPr>
              <a:t> </a:t>
            </a:r>
            <a:r>
              <a:rPr lang="en-GB" sz="1200" dirty="0" err="1">
                <a:solidFill>
                  <a:srgbClr val="FF0000"/>
                </a:solidFill>
              </a:rPr>
              <a:t>eu</a:t>
            </a:r>
            <a:r>
              <a:rPr lang="en-GB" sz="1200" dirty="0">
                <a:solidFill>
                  <a:srgbClr val="FF0000"/>
                </a:solidFill>
              </a:rPr>
              <a:t> le </a:t>
            </a:r>
            <a:r>
              <a:rPr lang="en-GB" sz="1200" dirty="0" err="1">
                <a:solidFill>
                  <a:srgbClr val="FF0000"/>
                </a:solidFill>
              </a:rPr>
              <a:t>choix</a:t>
            </a:r>
            <a:r>
              <a:rPr lang="en-GB" sz="1200" dirty="0">
                <a:solidFill>
                  <a:srgbClr val="FF0000"/>
                </a:solidFill>
              </a:rPr>
              <a:t>, on </a:t>
            </a:r>
            <a:r>
              <a:rPr lang="en-GB" sz="1200" dirty="0" err="1">
                <a:solidFill>
                  <a:srgbClr val="FF0000"/>
                </a:solidFill>
              </a:rPr>
              <a:t>serait</a:t>
            </a:r>
            <a:r>
              <a:rPr lang="en-GB" sz="1200" dirty="0">
                <a:solidFill>
                  <a:srgbClr val="FF0000"/>
                </a:solidFill>
              </a:rPr>
              <a:t> </a:t>
            </a:r>
            <a:r>
              <a:rPr lang="en-GB" sz="1200" dirty="0" err="1">
                <a:solidFill>
                  <a:srgbClr val="FF0000"/>
                </a:solidFill>
              </a:rPr>
              <a:t>allés</a:t>
            </a:r>
            <a:r>
              <a:rPr lang="en-GB" sz="1200" dirty="0">
                <a:solidFill>
                  <a:srgbClr val="FF0000"/>
                </a:solidFill>
              </a:rPr>
              <a:t> … au lieu </a:t>
            </a:r>
          </a:p>
          <a:p>
            <a:pPr marL="514350" indent="-514350">
              <a:buFont typeface="+mj-lt"/>
              <a:buAutoNum type="arabicPeriod"/>
            </a:pPr>
            <a:r>
              <a:rPr lang="en-GB" sz="1200" dirty="0">
                <a:solidFill>
                  <a:srgbClr val="FF0000"/>
                </a:solidFill>
              </a:rPr>
              <a:t>Si </a:t>
            </a:r>
            <a:r>
              <a:rPr lang="en-GB" sz="1200" dirty="0" err="1">
                <a:solidFill>
                  <a:srgbClr val="FF0000"/>
                </a:solidFill>
              </a:rPr>
              <a:t>j’avais</a:t>
            </a:r>
            <a:r>
              <a:rPr lang="en-GB" sz="1200" dirty="0">
                <a:solidFill>
                  <a:srgbClr val="FF0000"/>
                </a:solidFill>
              </a:rPr>
              <a:t> </a:t>
            </a:r>
            <a:r>
              <a:rPr lang="en-GB" sz="1200" dirty="0" err="1">
                <a:solidFill>
                  <a:srgbClr val="FF0000"/>
                </a:solidFill>
              </a:rPr>
              <a:t>eu</a:t>
            </a:r>
            <a:r>
              <a:rPr lang="en-GB" sz="1200" dirty="0">
                <a:solidFill>
                  <a:srgbClr val="FF0000"/>
                </a:solidFill>
              </a:rPr>
              <a:t> plus </a:t>
            </a:r>
            <a:r>
              <a:rPr lang="en-GB" sz="1200" dirty="0" err="1">
                <a:solidFill>
                  <a:srgbClr val="FF0000"/>
                </a:solidFill>
              </a:rPr>
              <a:t>d’argent</a:t>
            </a:r>
            <a:r>
              <a:rPr lang="en-GB" sz="1200" dirty="0">
                <a:solidFill>
                  <a:srgbClr val="FF0000"/>
                </a:solidFill>
              </a:rPr>
              <a:t>, </a:t>
            </a:r>
            <a:r>
              <a:rPr lang="en-GB" sz="1200" dirty="0" err="1">
                <a:solidFill>
                  <a:srgbClr val="FF0000"/>
                </a:solidFill>
              </a:rPr>
              <a:t>j’aurais</a:t>
            </a:r>
            <a:r>
              <a:rPr lang="en-GB" sz="1200" dirty="0">
                <a:solidFill>
                  <a:srgbClr val="FF0000"/>
                </a:solidFill>
              </a:rPr>
              <a:t> </a:t>
            </a:r>
            <a:r>
              <a:rPr lang="en-GB" sz="1200" dirty="0" err="1">
                <a:solidFill>
                  <a:srgbClr val="FF0000"/>
                </a:solidFill>
              </a:rPr>
              <a:t>acheté</a:t>
            </a:r>
            <a:r>
              <a:rPr lang="en-GB" sz="1200" dirty="0">
                <a:solidFill>
                  <a:srgbClr val="FF0000"/>
                </a:solidFill>
              </a:rPr>
              <a:t> …</a:t>
            </a:r>
          </a:p>
          <a:p>
            <a:r>
              <a:rPr lang="en-GB" sz="1200" dirty="0">
                <a:solidFill>
                  <a:srgbClr val="FF0000"/>
                </a:solidFill>
              </a:rPr>
              <a:t>Il </a:t>
            </a:r>
            <a:r>
              <a:rPr lang="en-GB" sz="1200" dirty="0" err="1">
                <a:solidFill>
                  <a:srgbClr val="FF0000"/>
                </a:solidFill>
              </a:rPr>
              <a:t>pleuvait</a:t>
            </a:r>
            <a:r>
              <a:rPr lang="en-GB" sz="1200" dirty="0">
                <a:solidFill>
                  <a:srgbClr val="FF0000"/>
                </a:solidFill>
              </a:rPr>
              <a:t>, </a:t>
            </a:r>
            <a:r>
              <a:rPr lang="en-GB" sz="1200" dirty="0" err="1">
                <a:solidFill>
                  <a:srgbClr val="FF0000"/>
                </a:solidFill>
              </a:rPr>
              <a:t>alors</a:t>
            </a:r>
            <a:r>
              <a:rPr lang="en-GB" sz="1200" dirty="0">
                <a:solidFill>
                  <a:srgbClr val="FF0000"/>
                </a:solidFill>
              </a:rPr>
              <a:t> on a </a:t>
            </a:r>
            <a:r>
              <a:rPr lang="en-GB" sz="1200" dirty="0" err="1">
                <a:solidFill>
                  <a:srgbClr val="FF0000"/>
                </a:solidFill>
              </a:rPr>
              <a:t>décidé</a:t>
            </a:r>
            <a:r>
              <a:rPr lang="en-GB" sz="1200" dirty="0">
                <a:solidFill>
                  <a:srgbClr val="FF0000"/>
                </a:solidFill>
              </a:rPr>
              <a:t> de …</a:t>
            </a:r>
          </a:p>
          <a:p>
            <a:r>
              <a:rPr lang="en-GB" sz="1200" dirty="0" err="1">
                <a:solidFill>
                  <a:srgbClr val="FF0000"/>
                </a:solidFill>
              </a:rPr>
              <a:t>Puisqu’il</a:t>
            </a:r>
            <a:r>
              <a:rPr lang="en-GB" sz="1200" dirty="0">
                <a:solidFill>
                  <a:srgbClr val="FF0000"/>
                </a:solidFill>
              </a:rPr>
              <a:t> </a:t>
            </a:r>
            <a:r>
              <a:rPr lang="en-GB" sz="1200" dirty="0" err="1">
                <a:solidFill>
                  <a:srgbClr val="FF0000"/>
                </a:solidFill>
              </a:rPr>
              <a:t>faisait</a:t>
            </a:r>
            <a:r>
              <a:rPr lang="en-GB" sz="1200" dirty="0">
                <a:solidFill>
                  <a:srgbClr val="FF0000"/>
                </a:solidFill>
              </a:rPr>
              <a:t> beau, on a </a:t>
            </a:r>
            <a:r>
              <a:rPr lang="en-GB" sz="1200" dirty="0" err="1">
                <a:solidFill>
                  <a:srgbClr val="FF0000"/>
                </a:solidFill>
              </a:rPr>
              <a:t>choisi</a:t>
            </a:r>
            <a:r>
              <a:rPr lang="en-GB" sz="1200" dirty="0">
                <a:solidFill>
                  <a:srgbClr val="FF0000"/>
                </a:solidFill>
              </a:rPr>
              <a:t> de … </a:t>
            </a:r>
          </a:p>
        </p:txBody>
      </p:sp>
      <p:sp>
        <p:nvSpPr>
          <p:cNvPr id="7" name="Rectangle 6"/>
          <p:cNvSpPr/>
          <p:nvPr/>
        </p:nvSpPr>
        <p:spPr>
          <a:xfrm>
            <a:off x="221741" y="3954372"/>
            <a:ext cx="1905773" cy="2743665"/>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1200" b="1" u="sng" dirty="0"/>
              <a:t>Link</a:t>
            </a:r>
          </a:p>
          <a:p>
            <a:pPr marL="514350" indent="-514350">
              <a:buFont typeface="+mj-lt"/>
              <a:buAutoNum type="arabicPeriod"/>
            </a:pPr>
            <a:r>
              <a:rPr lang="en-GB" sz="1200" dirty="0" err="1">
                <a:solidFill>
                  <a:srgbClr val="00B050"/>
                </a:solidFill>
              </a:rPr>
              <a:t>Puis</a:t>
            </a:r>
            <a:endParaRPr lang="en-GB" sz="1200" dirty="0">
              <a:solidFill>
                <a:srgbClr val="00B050"/>
              </a:solidFill>
            </a:endParaRPr>
          </a:p>
          <a:p>
            <a:pPr marL="514350" indent="-514350">
              <a:buFont typeface="+mj-lt"/>
              <a:buAutoNum type="arabicPeriod"/>
            </a:pPr>
            <a:r>
              <a:rPr lang="en-GB" sz="1200" dirty="0" err="1">
                <a:solidFill>
                  <a:srgbClr val="00B050"/>
                </a:solidFill>
              </a:rPr>
              <a:t>Ensuite</a:t>
            </a:r>
            <a:endParaRPr lang="en-GB" sz="1200" dirty="0">
              <a:solidFill>
                <a:srgbClr val="00B050"/>
              </a:solidFill>
            </a:endParaRPr>
          </a:p>
          <a:p>
            <a:pPr marL="514350" indent="-514350">
              <a:buFont typeface="+mj-lt"/>
              <a:buAutoNum type="arabicPeriod"/>
            </a:pPr>
            <a:r>
              <a:rPr lang="en-GB" sz="1200" dirty="0">
                <a:solidFill>
                  <a:srgbClr val="00B050"/>
                </a:solidFill>
              </a:rPr>
              <a:t>Après </a:t>
            </a:r>
            <a:r>
              <a:rPr lang="en-GB" sz="1200" dirty="0" err="1">
                <a:solidFill>
                  <a:srgbClr val="00B050"/>
                </a:solidFill>
              </a:rPr>
              <a:t>ça</a:t>
            </a:r>
            <a:endParaRPr lang="en-GB" sz="1200" dirty="0">
              <a:solidFill>
                <a:srgbClr val="00B050"/>
              </a:solidFill>
            </a:endParaRPr>
          </a:p>
          <a:p>
            <a:pPr marL="514350" indent="-514350">
              <a:buFont typeface="+mj-lt"/>
              <a:buAutoNum type="arabicPeriod"/>
            </a:pPr>
            <a:r>
              <a:rPr lang="en-GB" sz="1200" dirty="0">
                <a:solidFill>
                  <a:srgbClr val="00B050"/>
                </a:solidFill>
              </a:rPr>
              <a:t>Au début</a:t>
            </a:r>
          </a:p>
          <a:p>
            <a:pPr marL="514350" indent="-514350">
              <a:buFont typeface="+mj-lt"/>
              <a:buAutoNum type="arabicPeriod"/>
            </a:pPr>
            <a:r>
              <a:rPr lang="en-GB" sz="1200" dirty="0" err="1">
                <a:solidFill>
                  <a:srgbClr val="00B050"/>
                </a:solidFill>
              </a:rPr>
              <a:t>Finalement</a:t>
            </a:r>
            <a:endParaRPr lang="en-GB" sz="1200" dirty="0">
              <a:solidFill>
                <a:srgbClr val="00B050"/>
              </a:solidFill>
            </a:endParaRPr>
          </a:p>
          <a:p>
            <a:pPr marL="514350" indent="-514350">
              <a:buFont typeface="+mj-lt"/>
              <a:buAutoNum type="arabicPeriod"/>
            </a:pPr>
            <a:r>
              <a:rPr lang="en-GB" sz="1200" dirty="0">
                <a:solidFill>
                  <a:srgbClr val="FFC000"/>
                </a:solidFill>
              </a:rPr>
              <a:t>Avant de </a:t>
            </a:r>
            <a:r>
              <a:rPr lang="en-GB" sz="1200" dirty="0" err="1">
                <a:solidFill>
                  <a:srgbClr val="FFC000"/>
                </a:solidFill>
              </a:rPr>
              <a:t>rentrer</a:t>
            </a:r>
            <a:endParaRPr lang="en-GB" sz="1200" dirty="0">
              <a:solidFill>
                <a:srgbClr val="FFC000"/>
              </a:solidFill>
            </a:endParaRPr>
          </a:p>
          <a:p>
            <a:pPr marL="514350" indent="-514350">
              <a:buFont typeface="+mj-lt"/>
              <a:buAutoNum type="arabicPeriod"/>
            </a:pPr>
            <a:r>
              <a:rPr lang="en-GB" sz="1200" dirty="0">
                <a:solidFill>
                  <a:srgbClr val="FFC000"/>
                </a:solidFill>
              </a:rPr>
              <a:t>Avant de </a:t>
            </a:r>
            <a:r>
              <a:rPr lang="en-GB" sz="1200" dirty="0" err="1">
                <a:solidFill>
                  <a:srgbClr val="FFC000"/>
                </a:solidFill>
              </a:rPr>
              <a:t>terminer</a:t>
            </a:r>
            <a:endParaRPr lang="en-GB" sz="1200" dirty="0">
              <a:solidFill>
                <a:srgbClr val="FFC000"/>
              </a:solidFill>
            </a:endParaRPr>
          </a:p>
          <a:p>
            <a:pPr marL="514350" indent="-514350">
              <a:buFont typeface="+mj-lt"/>
              <a:buAutoNum type="arabicPeriod"/>
            </a:pPr>
            <a:r>
              <a:rPr lang="en-GB" sz="1200" dirty="0">
                <a:solidFill>
                  <a:srgbClr val="FFC000"/>
                </a:solidFill>
              </a:rPr>
              <a:t>Après </a:t>
            </a:r>
            <a:r>
              <a:rPr lang="en-GB" sz="1200" dirty="0" err="1">
                <a:solidFill>
                  <a:srgbClr val="FFC000"/>
                </a:solidFill>
              </a:rPr>
              <a:t>avoir</a:t>
            </a:r>
            <a:r>
              <a:rPr lang="en-GB" sz="1200" dirty="0">
                <a:solidFill>
                  <a:srgbClr val="FFC000"/>
                </a:solidFill>
              </a:rPr>
              <a:t> </a:t>
            </a:r>
            <a:r>
              <a:rPr lang="en-GB" sz="1200" dirty="0" err="1">
                <a:solidFill>
                  <a:srgbClr val="FFC000"/>
                </a:solidFill>
              </a:rPr>
              <a:t>fini</a:t>
            </a:r>
            <a:endParaRPr lang="en-GB" sz="1200" dirty="0">
              <a:solidFill>
                <a:srgbClr val="FFC000"/>
              </a:solidFill>
            </a:endParaRPr>
          </a:p>
          <a:p>
            <a:pPr marL="514350" indent="-514350">
              <a:buFont typeface="+mj-lt"/>
              <a:buAutoNum type="arabicPeriod"/>
            </a:pPr>
            <a:r>
              <a:rPr lang="en-GB" sz="1200" dirty="0">
                <a:solidFill>
                  <a:srgbClr val="FFC000"/>
                </a:solidFill>
              </a:rPr>
              <a:t>Après </a:t>
            </a:r>
            <a:r>
              <a:rPr lang="en-GB" sz="1200" dirty="0" err="1">
                <a:solidFill>
                  <a:srgbClr val="FFC000"/>
                </a:solidFill>
              </a:rPr>
              <a:t>avoir</a:t>
            </a:r>
            <a:r>
              <a:rPr lang="en-GB" sz="1200" dirty="0">
                <a:solidFill>
                  <a:srgbClr val="FFC000"/>
                </a:solidFill>
              </a:rPr>
              <a:t> </a:t>
            </a:r>
            <a:r>
              <a:rPr lang="en-GB" sz="1200" dirty="0" err="1">
                <a:solidFill>
                  <a:srgbClr val="FFC000"/>
                </a:solidFill>
              </a:rPr>
              <a:t>terminé</a:t>
            </a:r>
            <a:endParaRPr lang="en-GB" sz="1200" dirty="0">
              <a:solidFill>
                <a:srgbClr val="FFC000"/>
              </a:solidFill>
            </a:endParaRPr>
          </a:p>
          <a:p>
            <a:pPr marL="514350" indent="-514350">
              <a:buFont typeface="+mj-lt"/>
              <a:buAutoNum type="arabicPeriod"/>
            </a:pPr>
            <a:r>
              <a:rPr lang="en-GB" sz="1200" dirty="0">
                <a:solidFill>
                  <a:srgbClr val="FFC000"/>
                </a:solidFill>
              </a:rPr>
              <a:t>Après </a:t>
            </a:r>
            <a:r>
              <a:rPr lang="en-GB" sz="1200" dirty="0" err="1">
                <a:solidFill>
                  <a:srgbClr val="FFC000"/>
                </a:solidFill>
              </a:rPr>
              <a:t>avoir</a:t>
            </a:r>
            <a:r>
              <a:rPr lang="en-GB" sz="1200" dirty="0">
                <a:solidFill>
                  <a:srgbClr val="FFC000"/>
                </a:solidFill>
              </a:rPr>
              <a:t> </a:t>
            </a:r>
            <a:r>
              <a:rPr lang="en-GB" sz="1200" dirty="0" err="1">
                <a:solidFill>
                  <a:srgbClr val="FFC000"/>
                </a:solidFill>
              </a:rPr>
              <a:t>mangé</a:t>
            </a:r>
            <a:endParaRPr lang="en-GB" sz="1200" dirty="0">
              <a:solidFill>
                <a:srgbClr val="FFC000"/>
              </a:solidFill>
            </a:endParaRPr>
          </a:p>
          <a:p>
            <a:pPr marL="514350" indent="-514350">
              <a:buFont typeface="+mj-lt"/>
              <a:buAutoNum type="arabicPeriod"/>
            </a:pPr>
            <a:r>
              <a:rPr lang="en-GB" sz="1200" dirty="0">
                <a:solidFill>
                  <a:srgbClr val="FF0000"/>
                </a:solidFill>
              </a:rPr>
              <a:t>Après </a:t>
            </a:r>
            <a:r>
              <a:rPr lang="en-GB" sz="1200" dirty="0" err="1">
                <a:solidFill>
                  <a:srgbClr val="FF0000"/>
                </a:solidFill>
              </a:rPr>
              <a:t>être</a:t>
            </a:r>
            <a:r>
              <a:rPr lang="en-GB" sz="1200" dirty="0">
                <a:solidFill>
                  <a:srgbClr val="FF0000"/>
                </a:solidFill>
              </a:rPr>
              <a:t> </a:t>
            </a:r>
            <a:r>
              <a:rPr lang="en-GB" sz="1200" dirty="0" err="1">
                <a:solidFill>
                  <a:srgbClr val="FF0000"/>
                </a:solidFill>
              </a:rPr>
              <a:t>rentré</a:t>
            </a:r>
            <a:endParaRPr lang="en-GB" sz="1200" dirty="0">
              <a:solidFill>
                <a:srgbClr val="FF0000"/>
              </a:solidFill>
            </a:endParaRPr>
          </a:p>
          <a:p>
            <a:pPr marL="514350" indent="-514350">
              <a:buFont typeface="+mj-lt"/>
              <a:buAutoNum type="arabicPeriod"/>
            </a:pPr>
            <a:r>
              <a:rPr lang="en-GB" sz="1200" dirty="0">
                <a:solidFill>
                  <a:srgbClr val="FF0000"/>
                </a:solidFill>
              </a:rPr>
              <a:t>Après </a:t>
            </a:r>
            <a:r>
              <a:rPr lang="en-GB" sz="1200" dirty="0" err="1">
                <a:solidFill>
                  <a:srgbClr val="FF0000"/>
                </a:solidFill>
              </a:rPr>
              <a:t>être</a:t>
            </a:r>
            <a:r>
              <a:rPr lang="en-GB" sz="1200" dirty="0">
                <a:solidFill>
                  <a:srgbClr val="FF0000"/>
                </a:solidFill>
              </a:rPr>
              <a:t> </a:t>
            </a:r>
            <a:r>
              <a:rPr lang="en-GB" sz="1200" dirty="0" err="1">
                <a:solidFill>
                  <a:srgbClr val="FF0000"/>
                </a:solidFill>
              </a:rPr>
              <a:t>arrivé</a:t>
            </a:r>
            <a:endParaRPr lang="en-GB" sz="1200" dirty="0">
              <a:solidFill>
                <a:srgbClr val="FF0000"/>
              </a:solidFill>
            </a:endParaRPr>
          </a:p>
          <a:p>
            <a:pPr marL="514350" indent="-514350">
              <a:buFont typeface="+mj-lt"/>
              <a:buAutoNum type="arabicPeriod"/>
            </a:pPr>
            <a:r>
              <a:rPr lang="en-GB" sz="1200" dirty="0">
                <a:solidFill>
                  <a:srgbClr val="FF0000"/>
                </a:solidFill>
              </a:rPr>
              <a:t>Après </a:t>
            </a:r>
            <a:r>
              <a:rPr lang="en-GB" sz="1200" dirty="0" err="1">
                <a:solidFill>
                  <a:srgbClr val="FF0000"/>
                </a:solidFill>
              </a:rPr>
              <a:t>être</a:t>
            </a:r>
            <a:r>
              <a:rPr lang="en-GB" sz="1200" dirty="0">
                <a:solidFill>
                  <a:srgbClr val="FF0000"/>
                </a:solidFill>
              </a:rPr>
              <a:t> </a:t>
            </a:r>
            <a:r>
              <a:rPr lang="en-GB" sz="1200" dirty="0" err="1">
                <a:solidFill>
                  <a:srgbClr val="FF0000"/>
                </a:solidFill>
              </a:rPr>
              <a:t>allé</a:t>
            </a:r>
            <a:endParaRPr lang="en-GB" sz="1200" dirty="0">
              <a:solidFill>
                <a:srgbClr val="FF0000"/>
              </a:solidFill>
            </a:endParaRPr>
          </a:p>
        </p:txBody>
      </p:sp>
      <p:sp>
        <p:nvSpPr>
          <p:cNvPr id="9" name="Rectangle 8"/>
          <p:cNvSpPr/>
          <p:nvPr/>
        </p:nvSpPr>
        <p:spPr>
          <a:xfrm>
            <a:off x="6156036" y="157656"/>
            <a:ext cx="3902363" cy="6565873"/>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1200" b="1" u="sng" dirty="0"/>
              <a:t>Past events</a:t>
            </a:r>
          </a:p>
          <a:p>
            <a:pPr marL="514350" indent="-514350">
              <a:buFont typeface="+mj-lt"/>
              <a:buAutoNum type="arabicPeriod"/>
            </a:pPr>
            <a:r>
              <a:rPr lang="en-GB" sz="1200" dirty="0">
                <a:solidFill>
                  <a:srgbClr val="00B050"/>
                </a:solidFill>
              </a:rPr>
              <a:t>Recently, last year, last weekend, yesterday, last night</a:t>
            </a:r>
          </a:p>
          <a:p>
            <a:pPr marL="514350" indent="-514350">
              <a:buFont typeface="+mj-lt"/>
              <a:buAutoNum type="arabicPeriod"/>
            </a:pPr>
            <a:r>
              <a:rPr lang="en-GB" sz="1200" dirty="0">
                <a:solidFill>
                  <a:srgbClr val="00B050"/>
                </a:solidFill>
              </a:rPr>
              <a:t>I went, I went out</a:t>
            </a:r>
          </a:p>
          <a:p>
            <a:pPr marL="514350" indent="-514350">
              <a:buFont typeface="+mj-lt"/>
              <a:buAutoNum type="arabicPeriod"/>
            </a:pPr>
            <a:r>
              <a:rPr lang="en-GB" sz="1200" dirty="0">
                <a:solidFill>
                  <a:srgbClr val="00B050"/>
                </a:solidFill>
              </a:rPr>
              <a:t>I stayed at home with </a:t>
            </a:r>
          </a:p>
          <a:p>
            <a:pPr marL="514350" indent="-514350">
              <a:buFont typeface="+mj-lt"/>
              <a:buAutoNum type="arabicPeriod"/>
            </a:pPr>
            <a:r>
              <a:rPr lang="en-GB" sz="1200" dirty="0">
                <a:solidFill>
                  <a:srgbClr val="00B050"/>
                </a:solidFill>
              </a:rPr>
              <a:t>I did / we did</a:t>
            </a:r>
          </a:p>
          <a:p>
            <a:pPr marL="514350" indent="-514350">
              <a:buFont typeface="+mj-lt"/>
              <a:buAutoNum type="arabicPeriod"/>
            </a:pPr>
            <a:r>
              <a:rPr lang="en-GB" sz="1200" dirty="0">
                <a:solidFill>
                  <a:srgbClr val="00B050"/>
                </a:solidFill>
              </a:rPr>
              <a:t>I learnt</a:t>
            </a:r>
          </a:p>
          <a:p>
            <a:pPr marL="514350" indent="-514350">
              <a:buFont typeface="+mj-lt"/>
              <a:buAutoNum type="arabicPeriod"/>
            </a:pPr>
            <a:r>
              <a:rPr lang="en-GB" sz="1200" dirty="0">
                <a:solidFill>
                  <a:srgbClr val="00B050"/>
                </a:solidFill>
              </a:rPr>
              <a:t>We ate</a:t>
            </a:r>
          </a:p>
          <a:p>
            <a:pPr marL="514350" indent="-514350">
              <a:buFont typeface="+mj-lt"/>
              <a:buAutoNum type="arabicPeriod"/>
            </a:pPr>
            <a:r>
              <a:rPr lang="en-GB" sz="1200" dirty="0">
                <a:solidFill>
                  <a:srgbClr val="00B050"/>
                </a:solidFill>
              </a:rPr>
              <a:t>I bought</a:t>
            </a:r>
          </a:p>
          <a:p>
            <a:pPr marL="514350" indent="-514350">
              <a:buFont typeface="+mj-lt"/>
              <a:buAutoNum type="arabicPeriod"/>
            </a:pPr>
            <a:r>
              <a:rPr lang="en-GB" sz="1200" dirty="0">
                <a:solidFill>
                  <a:srgbClr val="00B050"/>
                </a:solidFill>
              </a:rPr>
              <a:t>We played</a:t>
            </a:r>
          </a:p>
          <a:p>
            <a:pPr marL="514350" indent="-514350">
              <a:buFont typeface="+mj-lt"/>
              <a:buAutoNum type="arabicPeriod"/>
            </a:pPr>
            <a:r>
              <a:rPr lang="en-GB" sz="1200" dirty="0">
                <a:solidFill>
                  <a:srgbClr val="00B050"/>
                </a:solidFill>
              </a:rPr>
              <a:t>I attended</a:t>
            </a:r>
          </a:p>
          <a:p>
            <a:pPr marL="514350" indent="-514350">
              <a:buFont typeface="+mj-lt"/>
              <a:buAutoNum type="arabicPeriod"/>
            </a:pPr>
            <a:r>
              <a:rPr lang="en-GB" sz="1200" dirty="0">
                <a:solidFill>
                  <a:srgbClr val="00B050"/>
                </a:solidFill>
              </a:rPr>
              <a:t>We worked on</a:t>
            </a:r>
          </a:p>
          <a:p>
            <a:pPr marL="514350" indent="-514350">
              <a:buFont typeface="+mj-lt"/>
              <a:buAutoNum type="arabicPeriod"/>
            </a:pPr>
            <a:r>
              <a:rPr lang="en-GB" sz="1200" dirty="0">
                <a:solidFill>
                  <a:srgbClr val="00B050"/>
                </a:solidFill>
              </a:rPr>
              <a:t>I helped</a:t>
            </a:r>
          </a:p>
          <a:p>
            <a:pPr marL="514350" indent="-514350">
              <a:buFont typeface="+mj-lt"/>
              <a:buAutoNum type="arabicPeriod"/>
            </a:pPr>
            <a:r>
              <a:rPr lang="en-GB" sz="1200" dirty="0">
                <a:solidFill>
                  <a:srgbClr val="00B050"/>
                </a:solidFill>
              </a:rPr>
              <a:t>I spoke with</a:t>
            </a:r>
          </a:p>
          <a:p>
            <a:pPr marL="514350" indent="-514350">
              <a:buFont typeface="+mj-lt"/>
              <a:buAutoNum type="arabicPeriod"/>
            </a:pPr>
            <a:r>
              <a:rPr lang="en-GB" sz="1200" dirty="0">
                <a:solidFill>
                  <a:srgbClr val="00B050"/>
                </a:solidFill>
              </a:rPr>
              <a:t>I tried, tasted, saw</a:t>
            </a:r>
          </a:p>
          <a:p>
            <a:pPr marL="514350" indent="-514350">
              <a:buFont typeface="+mj-lt"/>
              <a:buAutoNum type="arabicPeriod"/>
            </a:pPr>
            <a:r>
              <a:rPr lang="en-GB" sz="1200" dirty="0">
                <a:solidFill>
                  <a:srgbClr val="00B050"/>
                </a:solidFill>
              </a:rPr>
              <a:t>It was, I found it</a:t>
            </a:r>
          </a:p>
          <a:p>
            <a:pPr marL="514350" indent="-514350">
              <a:buFont typeface="+mj-lt"/>
              <a:buAutoNum type="arabicPeriod"/>
            </a:pPr>
            <a:r>
              <a:rPr lang="en-GB" sz="1200" dirty="0">
                <a:solidFill>
                  <a:srgbClr val="00B050"/>
                </a:solidFill>
              </a:rPr>
              <a:t>Because I like, I don’t like</a:t>
            </a:r>
          </a:p>
          <a:p>
            <a:pPr marL="514350" indent="-514350">
              <a:buFont typeface="+mj-lt"/>
              <a:buAutoNum type="arabicPeriod"/>
            </a:pPr>
            <a:r>
              <a:rPr lang="en-GB" sz="1200" dirty="0">
                <a:solidFill>
                  <a:srgbClr val="00B050"/>
                </a:solidFill>
              </a:rPr>
              <a:t>The … were</a:t>
            </a:r>
          </a:p>
          <a:p>
            <a:pPr marL="514350" indent="-514350">
              <a:buFont typeface="+mj-lt"/>
              <a:buAutoNum type="arabicPeriod"/>
            </a:pPr>
            <a:r>
              <a:rPr lang="en-GB" sz="1200" dirty="0">
                <a:solidFill>
                  <a:srgbClr val="00B050"/>
                </a:solidFill>
              </a:rPr>
              <a:t>There was/were</a:t>
            </a:r>
          </a:p>
          <a:p>
            <a:pPr marL="514350" indent="-514350">
              <a:buFont typeface="+mj-lt"/>
              <a:buAutoNum type="arabicPeriod"/>
            </a:pPr>
            <a:r>
              <a:rPr lang="en-GB" sz="1200" dirty="0">
                <a:solidFill>
                  <a:srgbClr val="FFC000"/>
                </a:solidFill>
              </a:rPr>
              <a:t>That allowed me to</a:t>
            </a:r>
          </a:p>
          <a:p>
            <a:pPr marL="514350" indent="-514350">
              <a:buFont typeface="+mj-lt"/>
              <a:buAutoNum type="arabicPeriod"/>
            </a:pPr>
            <a:r>
              <a:rPr lang="en-GB" sz="1200" dirty="0">
                <a:solidFill>
                  <a:srgbClr val="FFC000"/>
                </a:solidFill>
              </a:rPr>
              <a:t>That gave me the chance to</a:t>
            </a:r>
          </a:p>
          <a:p>
            <a:pPr marL="514350" indent="-514350">
              <a:buFont typeface="+mj-lt"/>
              <a:buAutoNum type="arabicPeriod"/>
            </a:pPr>
            <a:r>
              <a:rPr lang="en-GB" sz="1200" dirty="0">
                <a:solidFill>
                  <a:srgbClr val="FFC000"/>
                </a:solidFill>
              </a:rPr>
              <a:t>I was forced to</a:t>
            </a:r>
          </a:p>
          <a:p>
            <a:pPr marL="514350" indent="-514350">
              <a:buFont typeface="+mj-lt"/>
              <a:buAutoNum type="arabicPeriod"/>
            </a:pPr>
            <a:r>
              <a:rPr lang="en-GB" sz="1200" dirty="0">
                <a:solidFill>
                  <a:srgbClr val="FFC000"/>
                </a:solidFill>
              </a:rPr>
              <a:t>They stopped me from</a:t>
            </a:r>
          </a:p>
          <a:p>
            <a:pPr marL="514350" indent="-514350">
              <a:buFont typeface="+mj-lt"/>
              <a:buAutoNum type="arabicPeriod"/>
            </a:pPr>
            <a:r>
              <a:rPr lang="en-GB" sz="1200" dirty="0">
                <a:solidFill>
                  <a:srgbClr val="FFC000"/>
                </a:solidFill>
              </a:rPr>
              <a:t>I had to</a:t>
            </a:r>
          </a:p>
          <a:p>
            <a:pPr marL="514350" indent="-514350">
              <a:buFont typeface="+mj-lt"/>
              <a:buAutoNum type="arabicPeriod"/>
            </a:pPr>
            <a:r>
              <a:rPr lang="en-GB" sz="1200" dirty="0">
                <a:solidFill>
                  <a:srgbClr val="FFC000"/>
                </a:solidFill>
              </a:rPr>
              <a:t>I could, I couldn’t</a:t>
            </a:r>
          </a:p>
          <a:p>
            <a:pPr marL="514350" indent="-514350">
              <a:buFont typeface="+mj-lt"/>
              <a:buAutoNum type="arabicPeriod"/>
            </a:pPr>
            <a:r>
              <a:rPr lang="en-GB" sz="1200" dirty="0">
                <a:solidFill>
                  <a:srgbClr val="FFC000"/>
                </a:solidFill>
              </a:rPr>
              <a:t>I wanted</a:t>
            </a:r>
          </a:p>
          <a:p>
            <a:pPr marL="514350" indent="-514350">
              <a:buFont typeface="+mj-lt"/>
              <a:buAutoNum type="arabicPeriod"/>
            </a:pPr>
            <a:r>
              <a:rPr lang="en-GB" sz="1200" dirty="0">
                <a:solidFill>
                  <a:srgbClr val="FFC000"/>
                </a:solidFill>
              </a:rPr>
              <a:t>I was going to, we were going to </a:t>
            </a:r>
          </a:p>
          <a:p>
            <a:pPr marL="514350" indent="-514350">
              <a:buFont typeface="+mj-lt"/>
              <a:buAutoNum type="arabicPeriod"/>
            </a:pPr>
            <a:r>
              <a:rPr lang="en-GB" sz="1200" dirty="0">
                <a:solidFill>
                  <a:srgbClr val="FFC000"/>
                </a:solidFill>
              </a:rPr>
              <a:t>I would have liked, preferred</a:t>
            </a:r>
          </a:p>
          <a:p>
            <a:pPr marL="514350" indent="-514350">
              <a:buFont typeface="+mj-lt"/>
              <a:buAutoNum type="arabicPeriod"/>
            </a:pPr>
            <a:r>
              <a:rPr lang="en-GB" sz="1200" dirty="0">
                <a:solidFill>
                  <a:srgbClr val="FF0000"/>
                </a:solidFill>
              </a:rPr>
              <a:t>Topic specific vocabulary (see step 3)</a:t>
            </a:r>
          </a:p>
          <a:p>
            <a:pPr marL="514350" indent="-514350">
              <a:buFont typeface="+mj-lt"/>
              <a:buAutoNum type="arabicPeriod"/>
            </a:pPr>
            <a:r>
              <a:rPr lang="en-GB" sz="1200" dirty="0">
                <a:solidFill>
                  <a:srgbClr val="FF0000"/>
                </a:solidFill>
              </a:rPr>
              <a:t>I have just … / I had just … / I had finished / I had returned / we had eaten</a:t>
            </a:r>
          </a:p>
          <a:p>
            <a:pPr marL="514350" indent="-514350">
              <a:buFont typeface="+mj-lt"/>
              <a:buAutoNum type="arabicPeriod"/>
            </a:pPr>
            <a:r>
              <a:rPr lang="en-GB" sz="1200" dirty="0">
                <a:solidFill>
                  <a:srgbClr val="FF0000"/>
                </a:solidFill>
              </a:rPr>
              <a:t>If I’d had more time, I would have also done</a:t>
            </a:r>
          </a:p>
          <a:p>
            <a:pPr marL="514350" indent="-514350">
              <a:buFont typeface="+mj-lt"/>
              <a:buAutoNum type="arabicPeriod"/>
            </a:pPr>
            <a:r>
              <a:rPr lang="en-GB" sz="1200" dirty="0">
                <a:solidFill>
                  <a:srgbClr val="FF0000"/>
                </a:solidFill>
              </a:rPr>
              <a:t>If I’d had the choice, we’d have gone to … instead</a:t>
            </a:r>
          </a:p>
          <a:p>
            <a:pPr marL="514350" indent="-514350">
              <a:buFont typeface="+mj-lt"/>
              <a:buAutoNum type="arabicPeriod"/>
            </a:pPr>
            <a:r>
              <a:rPr lang="en-GB" sz="1200" dirty="0">
                <a:solidFill>
                  <a:srgbClr val="FF0000"/>
                </a:solidFill>
              </a:rPr>
              <a:t>If I’d had more money, I would have bought </a:t>
            </a:r>
          </a:p>
          <a:p>
            <a:r>
              <a:rPr lang="en-GB" sz="1200" dirty="0">
                <a:solidFill>
                  <a:srgbClr val="FF0000"/>
                </a:solidFill>
              </a:rPr>
              <a:t>It was raining, so we decided to …</a:t>
            </a:r>
          </a:p>
          <a:p>
            <a:r>
              <a:rPr lang="en-GB" sz="1200" dirty="0">
                <a:solidFill>
                  <a:srgbClr val="FF0000"/>
                </a:solidFill>
              </a:rPr>
              <a:t>Since the weather was good, we decided to …</a:t>
            </a:r>
          </a:p>
        </p:txBody>
      </p:sp>
    </p:spTree>
    <p:extLst>
      <p:ext uri="{BB962C8B-B14F-4D97-AF65-F5344CB8AC3E}">
        <p14:creationId xmlns:p14="http://schemas.microsoft.com/office/powerpoint/2010/main" val="3284898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3749" y="141290"/>
            <a:ext cx="2225964" cy="1223871"/>
          </a:xfrm>
          <a:prstGeom prst="rect">
            <a:avLst/>
          </a:prstGeom>
          <a:ln>
            <a:solidFill>
              <a:srgbClr val="00B05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b="1" u="sng" dirty="0"/>
              <a:t>Future developments</a:t>
            </a:r>
          </a:p>
          <a:p>
            <a:r>
              <a:rPr lang="en-GB" sz="1200" dirty="0"/>
              <a:t>What are your plans for the weekend in town?</a:t>
            </a:r>
          </a:p>
          <a:p>
            <a:r>
              <a:rPr lang="en-GB" sz="1200" dirty="0"/>
              <a:t>How are you going to improve your local area?</a:t>
            </a:r>
          </a:p>
        </p:txBody>
      </p:sp>
      <p:sp>
        <p:nvSpPr>
          <p:cNvPr id="3" name="Rectangle 2"/>
          <p:cNvSpPr/>
          <p:nvPr/>
        </p:nvSpPr>
        <p:spPr>
          <a:xfrm>
            <a:off x="143749" y="1510869"/>
            <a:ext cx="2148468" cy="3064038"/>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1200" b="1" u="sng" dirty="0"/>
              <a:t>Future developments</a:t>
            </a:r>
          </a:p>
          <a:p>
            <a:pPr marL="514350" indent="-514350">
              <a:buFont typeface="+mj-lt"/>
              <a:buAutoNum type="arabicPeriod"/>
            </a:pPr>
            <a:r>
              <a:rPr lang="en-GB" sz="1200" dirty="0">
                <a:solidFill>
                  <a:srgbClr val="00B050"/>
                </a:solidFill>
              </a:rPr>
              <a:t>When, where, who, what</a:t>
            </a:r>
          </a:p>
          <a:p>
            <a:pPr marL="514350" indent="-514350">
              <a:buFont typeface="+mj-lt"/>
              <a:buAutoNum type="arabicPeriod"/>
            </a:pPr>
            <a:r>
              <a:rPr lang="en-GB" sz="1200" dirty="0">
                <a:solidFill>
                  <a:srgbClr val="00B050"/>
                </a:solidFill>
              </a:rPr>
              <a:t>How it will be/would be</a:t>
            </a:r>
          </a:p>
          <a:p>
            <a:pPr marL="514350" indent="-514350">
              <a:buFont typeface="+mj-lt"/>
              <a:buAutoNum type="arabicPeriod"/>
            </a:pPr>
            <a:r>
              <a:rPr lang="en-GB" sz="1200" dirty="0">
                <a:solidFill>
                  <a:srgbClr val="00B050"/>
                </a:solidFill>
              </a:rPr>
              <a:t>Why</a:t>
            </a:r>
          </a:p>
          <a:p>
            <a:pPr marL="514350" indent="-514350">
              <a:buFont typeface="+mj-lt"/>
              <a:buAutoNum type="arabicPeriod"/>
            </a:pPr>
            <a:r>
              <a:rPr lang="en-GB" sz="1200" dirty="0">
                <a:solidFill>
                  <a:srgbClr val="FFC000"/>
                </a:solidFill>
              </a:rPr>
              <a:t>Why + phrase*</a:t>
            </a:r>
          </a:p>
          <a:p>
            <a:pPr marL="514350" indent="-514350">
              <a:buFont typeface="+mj-lt"/>
              <a:buAutoNum type="arabicPeriod"/>
            </a:pPr>
            <a:r>
              <a:rPr lang="en-GB" sz="1200" dirty="0">
                <a:solidFill>
                  <a:srgbClr val="FFC000"/>
                </a:solidFill>
              </a:rPr>
              <a:t>Use of modal/hope etc.</a:t>
            </a:r>
          </a:p>
          <a:p>
            <a:pPr marL="514350" indent="-514350">
              <a:buFont typeface="+mj-lt"/>
              <a:buAutoNum type="arabicPeriod"/>
            </a:pPr>
            <a:r>
              <a:rPr lang="en-GB" sz="1200" dirty="0">
                <a:solidFill>
                  <a:srgbClr val="FF0000"/>
                </a:solidFill>
              </a:rPr>
              <a:t>Topic specific vocabulary</a:t>
            </a:r>
            <a:endParaRPr lang="en-GB" sz="1200" dirty="0"/>
          </a:p>
          <a:p>
            <a:pPr marL="514350" indent="-514350">
              <a:buFont typeface="+mj-lt"/>
              <a:buAutoNum type="arabicPeriod"/>
            </a:pPr>
            <a:r>
              <a:rPr lang="en-GB" sz="1200" dirty="0">
                <a:solidFill>
                  <a:srgbClr val="FF0000"/>
                </a:solidFill>
              </a:rPr>
              <a:t>Balance to opinions</a:t>
            </a:r>
          </a:p>
          <a:p>
            <a:pPr marL="514350" indent="-514350">
              <a:buFont typeface="+mj-lt"/>
              <a:buAutoNum type="arabicPeriod"/>
            </a:pPr>
            <a:r>
              <a:rPr lang="en-GB" sz="1200" dirty="0">
                <a:solidFill>
                  <a:srgbClr val="FF0000"/>
                </a:solidFill>
              </a:rPr>
              <a:t>Consideration of opportunities or personal development</a:t>
            </a:r>
          </a:p>
          <a:p>
            <a:pPr marL="514350" indent="-514350">
              <a:buFont typeface="+mj-lt"/>
              <a:buAutoNum type="arabicPeriod"/>
            </a:pPr>
            <a:r>
              <a:rPr lang="en-GB" sz="1200" dirty="0">
                <a:solidFill>
                  <a:srgbClr val="FF0000"/>
                </a:solidFill>
              </a:rPr>
              <a:t>Subjunctive</a:t>
            </a:r>
          </a:p>
        </p:txBody>
      </p:sp>
      <p:sp>
        <p:nvSpPr>
          <p:cNvPr id="6" name="Rectangle 5"/>
          <p:cNvSpPr/>
          <p:nvPr/>
        </p:nvSpPr>
        <p:spPr>
          <a:xfrm>
            <a:off x="259354" y="4720615"/>
            <a:ext cx="1905773" cy="1901334"/>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1200" b="1" u="sng" dirty="0"/>
              <a:t>Link</a:t>
            </a:r>
          </a:p>
          <a:p>
            <a:r>
              <a:rPr lang="en-GB" sz="1200" dirty="0" err="1">
                <a:solidFill>
                  <a:srgbClr val="00B050"/>
                </a:solidFill>
              </a:rPr>
              <a:t>Puis</a:t>
            </a:r>
            <a:r>
              <a:rPr lang="en-GB" sz="1200" dirty="0">
                <a:solidFill>
                  <a:srgbClr val="00B050"/>
                </a:solidFill>
              </a:rPr>
              <a:t>, </a:t>
            </a:r>
            <a:r>
              <a:rPr lang="en-GB" sz="1200" dirty="0" err="1">
                <a:solidFill>
                  <a:srgbClr val="00B050"/>
                </a:solidFill>
              </a:rPr>
              <a:t>Ensuite</a:t>
            </a:r>
            <a:r>
              <a:rPr lang="en-GB" sz="1200" dirty="0">
                <a:solidFill>
                  <a:srgbClr val="00B050"/>
                </a:solidFill>
              </a:rPr>
              <a:t>, Après </a:t>
            </a:r>
            <a:r>
              <a:rPr lang="en-GB" sz="1200" dirty="0" err="1">
                <a:solidFill>
                  <a:srgbClr val="00B050"/>
                </a:solidFill>
              </a:rPr>
              <a:t>ça</a:t>
            </a:r>
            <a:endParaRPr lang="en-GB" sz="1200" dirty="0">
              <a:solidFill>
                <a:srgbClr val="00B050"/>
              </a:solidFill>
            </a:endParaRPr>
          </a:p>
          <a:p>
            <a:r>
              <a:rPr lang="en-GB" sz="1200" dirty="0">
                <a:solidFill>
                  <a:srgbClr val="00B050"/>
                </a:solidFill>
              </a:rPr>
              <a:t>Au début</a:t>
            </a:r>
          </a:p>
          <a:p>
            <a:r>
              <a:rPr lang="en-GB" sz="1200" dirty="0" err="1">
                <a:solidFill>
                  <a:srgbClr val="00B050"/>
                </a:solidFill>
              </a:rPr>
              <a:t>Finalement</a:t>
            </a:r>
            <a:endParaRPr lang="en-GB" sz="1200" dirty="0">
              <a:solidFill>
                <a:srgbClr val="00B050"/>
              </a:solidFill>
            </a:endParaRPr>
          </a:p>
          <a:p>
            <a:r>
              <a:rPr lang="en-GB" sz="1200" dirty="0">
                <a:solidFill>
                  <a:srgbClr val="FFC000"/>
                </a:solidFill>
              </a:rPr>
              <a:t>Avant de </a:t>
            </a:r>
            <a:r>
              <a:rPr lang="en-GB" sz="1200" dirty="0" err="1">
                <a:solidFill>
                  <a:srgbClr val="FFC000"/>
                </a:solidFill>
              </a:rPr>
              <a:t>rentrer</a:t>
            </a:r>
            <a:r>
              <a:rPr lang="en-GB" sz="1200" dirty="0">
                <a:solidFill>
                  <a:srgbClr val="FFC000"/>
                </a:solidFill>
              </a:rPr>
              <a:t>, Avant de </a:t>
            </a:r>
            <a:r>
              <a:rPr lang="en-GB" sz="1200" dirty="0" err="1">
                <a:solidFill>
                  <a:srgbClr val="FFC000"/>
                </a:solidFill>
              </a:rPr>
              <a:t>terminer</a:t>
            </a:r>
            <a:r>
              <a:rPr lang="en-GB" sz="1200" dirty="0">
                <a:solidFill>
                  <a:srgbClr val="FFC000"/>
                </a:solidFill>
              </a:rPr>
              <a:t>, Après </a:t>
            </a:r>
            <a:r>
              <a:rPr lang="en-GB" sz="1200" dirty="0" err="1">
                <a:solidFill>
                  <a:srgbClr val="FFC000"/>
                </a:solidFill>
              </a:rPr>
              <a:t>avoir</a:t>
            </a:r>
            <a:r>
              <a:rPr lang="en-GB" sz="1200" dirty="0">
                <a:solidFill>
                  <a:srgbClr val="FFC000"/>
                </a:solidFill>
              </a:rPr>
              <a:t> </a:t>
            </a:r>
            <a:r>
              <a:rPr lang="en-GB" sz="1200" dirty="0" err="1">
                <a:solidFill>
                  <a:srgbClr val="FFC000"/>
                </a:solidFill>
              </a:rPr>
              <a:t>fini</a:t>
            </a:r>
            <a:endParaRPr lang="en-GB" sz="1200" dirty="0">
              <a:solidFill>
                <a:srgbClr val="FFC000"/>
              </a:solidFill>
            </a:endParaRPr>
          </a:p>
          <a:p>
            <a:r>
              <a:rPr lang="en-GB" sz="1200" dirty="0">
                <a:solidFill>
                  <a:srgbClr val="FFC000"/>
                </a:solidFill>
              </a:rPr>
              <a:t>Après </a:t>
            </a:r>
            <a:r>
              <a:rPr lang="en-GB" sz="1200" dirty="0" err="1">
                <a:solidFill>
                  <a:srgbClr val="FFC000"/>
                </a:solidFill>
              </a:rPr>
              <a:t>avoir</a:t>
            </a:r>
            <a:r>
              <a:rPr lang="en-GB" sz="1200" dirty="0">
                <a:solidFill>
                  <a:srgbClr val="FFC000"/>
                </a:solidFill>
              </a:rPr>
              <a:t> </a:t>
            </a:r>
            <a:r>
              <a:rPr lang="en-GB" sz="1200" dirty="0" err="1">
                <a:solidFill>
                  <a:srgbClr val="FFC000"/>
                </a:solidFill>
              </a:rPr>
              <a:t>terminé</a:t>
            </a:r>
            <a:endParaRPr lang="en-GB" sz="1200" dirty="0">
              <a:solidFill>
                <a:srgbClr val="FFC000"/>
              </a:solidFill>
            </a:endParaRPr>
          </a:p>
          <a:p>
            <a:r>
              <a:rPr lang="en-GB" sz="1200" dirty="0">
                <a:solidFill>
                  <a:srgbClr val="FFC000"/>
                </a:solidFill>
              </a:rPr>
              <a:t>Après </a:t>
            </a:r>
            <a:r>
              <a:rPr lang="en-GB" sz="1200" dirty="0" err="1">
                <a:solidFill>
                  <a:srgbClr val="FFC000"/>
                </a:solidFill>
              </a:rPr>
              <a:t>avoir</a:t>
            </a:r>
            <a:r>
              <a:rPr lang="en-GB" sz="1200" dirty="0">
                <a:solidFill>
                  <a:srgbClr val="FFC000"/>
                </a:solidFill>
              </a:rPr>
              <a:t> </a:t>
            </a:r>
            <a:r>
              <a:rPr lang="en-GB" sz="1200" dirty="0" err="1">
                <a:solidFill>
                  <a:srgbClr val="FFC000"/>
                </a:solidFill>
              </a:rPr>
              <a:t>mangé</a:t>
            </a:r>
            <a:endParaRPr lang="en-GB" sz="1200" dirty="0">
              <a:solidFill>
                <a:srgbClr val="FFC000"/>
              </a:solidFill>
            </a:endParaRPr>
          </a:p>
          <a:p>
            <a:r>
              <a:rPr lang="en-GB" sz="1200" dirty="0">
                <a:solidFill>
                  <a:srgbClr val="FF0000"/>
                </a:solidFill>
              </a:rPr>
              <a:t>Après </a:t>
            </a:r>
            <a:r>
              <a:rPr lang="en-GB" sz="1200" dirty="0" err="1">
                <a:solidFill>
                  <a:srgbClr val="FF0000"/>
                </a:solidFill>
              </a:rPr>
              <a:t>être</a:t>
            </a:r>
            <a:r>
              <a:rPr lang="en-GB" sz="1200" dirty="0">
                <a:solidFill>
                  <a:srgbClr val="FF0000"/>
                </a:solidFill>
              </a:rPr>
              <a:t> </a:t>
            </a:r>
            <a:r>
              <a:rPr lang="en-GB" sz="1200" dirty="0" err="1">
                <a:solidFill>
                  <a:srgbClr val="FF0000"/>
                </a:solidFill>
              </a:rPr>
              <a:t>rentré</a:t>
            </a:r>
            <a:r>
              <a:rPr lang="en-GB" sz="1200" dirty="0">
                <a:solidFill>
                  <a:srgbClr val="FF0000"/>
                </a:solidFill>
              </a:rPr>
              <a:t>, Après </a:t>
            </a:r>
            <a:r>
              <a:rPr lang="en-GB" sz="1200" dirty="0" err="1">
                <a:solidFill>
                  <a:srgbClr val="FF0000"/>
                </a:solidFill>
              </a:rPr>
              <a:t>être</a:t>
            </a:r>
            <a:r>
              <a:rPr lang="en-GB" sz="1200" dirty="0">
                <a:solidFill>
                  <a:srgbClr val="FF0000"/>
                </a:solidFill>
              </a:rPr>
              <a:t> arrive, Après </a:t>
            </a:r>
            <a:r>
              <a:rPr lang="en-GB" sz="1200" dirty="0" err="1">
                <a:solidFill>
                  <a:srgbClr val="FF0000"/>
                </a:solidFill>
              </a:rPr>
              <a:t>être</a:t>
            </a:r>
            <a:r>
              <a:rPr lang="en-GB" sz="1200" dirty="0">
                <a:solidFill>
                  <a:srgbClr val="FF0000"/>
                </a:solidFill>
              </a:rPr>
              <a:t> </a:t>
            </a:r>
            <a:r>
              <a:rPr lang="en-GB" sz="1200" dirty="0" err="1">
                <a:solidFill>
                  <a:srgbClr val="FF0000"/>
                </a:solidFill>
              </a:rPr>
              <a:t>allé</a:t>
            </a:r>
            <a:endParaRPr lang="en-GB" sz="1200" dirty="0">
              <a:solidFill>
                <a:srgbClr val="FF0000"/>
              </a:solidFill>
            </a:endParaRPr>
          </a:p>
        </p:txBody>
      </p:sp>
      <p:sp>
        <p:nvSpPr>
          <p:cNvPr id="8" name="Rectangle 7"/>
          <p:cNvSpPr/>
          <p:nvPr/>
        </p:nvSpPr>
        <p:spPr>
          <a:xfrm>
            <a:off x="2433484" y="141290"/>
            <a:ext cx="2299881" cy="6582239"/>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1200" b="1" u="sng" dirty="0"/>
              <a:t>Future developments</a:t>
            </a:r>
          </a:p>
          <a:p>
            <a:pPr marL="514350" indent="-514350">
              <a:buFont typeface="+mj-lt"/>
              <a:buAutoNum type="arabicPeriod"/>
            </a:pPr>
            <a:r>
              <a:rPr lang="en-GB" sz="1200" dirty="0" err="1">
                <a:solidFill>
                  <a:srgbClr val="00B050"/>
                </a:solidFill>
              </a:rPr>
              <a:t>Dans</a:t>
            </a:r>
            <a:r>
              <a:rPr lang="en-GB" sz="1200" dirty="0">
                <a:solidFill>
                  <a:srgbClr val="00B050"/>
                </a:solidFill>
              </a:rPr>
              <a:t> le </a:t>
            </a:r>
            <a:r>
              <a:rPr lang="en-GB" sz="1200" dirty="0" err="1">
                <a:solidFill>
                  <a:srgbClr val="00B050"/>
                </a:solidFill>
              </a:rPr>
              <a:t>futur</a:t>
            </a:r>
            <a:r>
              <a:rPr lang="en-GB" sz="1200" dirty="0">
                <a:solidFill>
                  <a:srgbClr val="00B050"/>
                </a:solidFill>
              </a:rPr>
              <a:t>, à </a:t>
            </a:r>
            <a:r>
              <a:rPr lang="en-GB" sz="1200" dirty="0" err="1">
                <a:solidFill>
                  <a:srgbClr val="00B050"/>
                </a:solidFill>
              </a:rPr>
              <a:t>l’avenir</a:t>
            </a:r>
            <a:r>
              <a:rPr lang="en-GB" sz="1200" dirty="0">
                <a:solidFill>
                  <a:srgbClr val="00B050"/>
                </a:solidFill>
              </a:rPr>
              <a:t>, … </a:t>
            </a:r>
            <a:r>
              <a:rPr lang="en-GB" sz="1200" dirty="0" err="1">
                <a:solidFill>
                  <a:srgbClr val="00B050"/>
                </a:solidFill>
              </a:rPr>
              <a:t>prochain.e</a:t>
            </a:r>
            <a:r>
              <a:rPr lang="en-GB" sz="1200" dirty="0">
                <a:solidFill>
                  <a:srgbClr val="00B050"/>
                </a:solidFill>
              </a:rPr>
              <a:t>, </a:t>
            </a:r>
            <a:r>
              <a:rPr lang="en-GB" sz="1200" dirty="0" err="1">
                <a:solidFill>
                  <a:srgbClr val="00B050"/>
                </a:solidFill>
              </a:rPr>
              <a:t>ce</a:t>
            </a:r>
            <a:r>
              <a:rPr lang="en-GB" sz="1200" dirty="0">
                <a:solidFill>
                  <a:srgbClr val="00B050"/>
                </a:solidFill>
              </a:rPr>
              <a:t> week-end </a:t>
            </a:r>
          </a:p>
          <a:p>
            <a:pPr marL="514350" indent="-514350">
              <a:buFont typeface="+mj-lt"/>
              <a:buAutoNum type="arabicPeriod"/>
            </a:pPr>
            <a:r>
              <a:rPr lang="en-GB" sz="1200" dirty="0">
                <a:solidFill>
                  <a:srgbClr val="00B050"/>
                </a:solidFill>
              </a:rPr>
              <a:t>Je </a:t>
            </a:r>
            <a:r>
              <a:rPr lang="en-GB" sz="1200" dirty="0" err="1">
                <a:solidFill>
                  <a:srgbClr val="00B050"/>
                </a:solidFill>
              </a:rPr>
              <a:t>vais</a:t>
            </a:r>
            <a:r>
              <a:rPr lang="en-GB" sz="1200" dirty="0">
                <a:solidFill>
                  <a:srgbClr val="00B050"/>
                </a:solidFill>
              </a:rPr>
              <a:t> </a:t>
            </a:r>
            <a:r>
              <a:rPr lang="en-GB" sz="1200" dirty="0" err="1">
                <a:solidFill>
                  <a:srgbClr val="00B050"/>
                </a:solidFill>
              </a:rPr>
              <a:t>aller</a:t>
            </a:r>
            <a:r>
              <a:rPr lang="en-GB" sz="1200" dirty="0">
                <a:solidFill>
                  <a:srgbClr val="00B050"/>
                </a:solidFill>
              </a:rPr>
              <a:t> / on </a:t>
            </a:r>
            <a:r>
              <a:rPr lang="en-GB" sz="1200" dirty="0" err="1">
                <a:solidFill>
                  <a:srgbClr val="00B050"/>
                </a:solidFill>
              </a:rPr>
              <a:t>va</a:t>
            </a:r>
            <a:r>
              <a:rPr lang="en-GB" sz="1200" dirty="0">
                <a:solidFill>
                  <a:srgbClr val="00B050"/>
                </a:solidFill>
              </a:rPr>
              <a:t> </a:t>
            </a:r>
            <a:r>
              <a:rPr lang="en-GB" sz="1200" dirty="0" err="1">
                <a:solidFill>
                  <a:srgbClr val="00B050"/>
                </a:solidFill>
              </a:rPr>
              <a:t>aller</a:t>
            </a:r>
            <a:endParaRPr lang="en-GB" sz="1200" dirty="0">
              <a:solidFill>
                <a:srgbClr val="00B050"/>
              </a:solidFill>
            </a:endParaRPr>
          </a:p>
          <a:p>
            <a:pPr marL="514350" indent="-514350">
              <a:buFont typeface="+mj-lt"/>
              <a:buAutoNum type="arabicPeriod"/>
            </a:pPr>
            <a:r>
              <a:rPr lang="en-GB" sz="1200" dirty="0">
                <a:solidFill>
                  <a:srgbClr val="00B050"/>
                </a:solidFill>
              </a:rPr>
              <a:t>Je </a:t>
            </a:r>
            <a:r>
              <a:rPr lang="en-GB" sz="1200" dirty="0" err="1">
                <a:solidFill>
                  <a:srgbClr val="00B050"/>
                </a:solidFill>
              </a:rPr>
              <a:t>vais</a:t>
            </a:r>
            <a:r>
              <a:rPr lang="en-GB" sz="1200" dirty="0">
                <a:solidFill>
                  <a:srgbClr val="00B050"/>
                </a:solidFill>
              </a:rPr>
              <a:t> faire / nous </a:t>
            </a:r>
            <a:r>
              <a:rPr lang="en-GB" sz="1200" dirty="0" err="1">
                <a:solidFill>
                  <a:srgbClr val="00B050"/>
                </a:solidFill>
              </a:rPr>
              <a:t>allons</a:t>
            </a:r>
            <a:r>
              <a:rPr lang="en-GB" sz="1200" dirty="0">
                <a:solidFill>
                  <a:srgbClr val="00B050"/>
                </a:solidFill>
              </a:rPr>
              <a:t> faire</a:t>
            </a:r>
          </a:p>
          <a:p>
            <a:pPr marL="514350" indent="-514350">
              <a:buFont typeface="+mj-lt"/>
              <a:buAutoNum type="arabicPeriod"/>
            </a:pPr>
            <a:r>
              <a:rPr lang="en-GB" sz="1200" dirty="0">
                <a:solidFill>
                  <a:srgbClr val="00B050"/>
                </a:solidFill>
              </a:rPr>
              <a:t>Je </a:t>
            </a:r>
            <a:r>
              <a:rPr lang="en-GB" sz="1200" dirty="0" err="1">
                <a:solidFill>
                  <a:srgbClr val="00B050"/>
                </a:solidFill>
              </a:rPr>
              <a:t>vais</a:t>
            </a:r>
            <a:r>
              <a:rPr lang="en-GB" sz="1200" dirty="0">
                <a:solidFill>
                  <a:srgbClr val="00B050"/>
                </a:solidFill>
              </a:rPr>
              <a:t> </a:t>
            </a:r>
            <a:r>
              <a:rPr lang="en-GB" sz="1200" dirty="0" err="1">
                <a:solidFill>
                  <a:srgbClr val="00B050"/>
                </a:solidFill>
              </a:rPr>
              <a:t>jouer</a:t>
            </a:r>
            <a:endParaRPr lang="en-GB" sz="1200" dirty="0">
              <a:solidFill>
                <a:srgbClr val="00B050"/>
              </a:solidFill>
            </a:endParaRPr>
          </a:p>
          <a:p>
            <a:pPr marL="514350" indent="-514350">
              <a:buFont typeface="+mj-lt"/>
              <a:buAutoNum type="arabicPeriod"/>
            </a:pPr>
            <a:r>
              <a:rPr lang="en-GB" sz="1200" dirty="0">
                <a:solidFill>
                  <a:srgbClr val="00B050"/>
                </a:solidFill>
              </a:rPr>
              <a:t>Je </a:t>
            </a:r>
            <a:r>
              <a:rPr lang="en-GB" sz="1200" dirty="0" err="1">
                <a:solidFill>
                  <a:srgbClr val="00B050"/>
                </a:solidFill>
              </a:rPr>
              <a:t>vais</a:t>
            </a:r>
            <a:r>
              <a:rPr lang="en-GB" sz="1200" dirty="0">
                <a:solidFill>
                  <a:srgbClr val="00B050"/>
                </a:solidFill>
              </a:rPr>
              <a:t> manger</a:t>
            </a:r>
          </a:p>
          <a:p>
            <a:pPr marL="514350" indent="-514350">
              <a:buFont typeface="+mj-lt"/>
              <a:buAutoNum type="arabicPeriod"/>
            </a:pPr>
            <a:r>
              <a:rPr lang="en-GB" sz="1200" dirty="0">
                <a:solidFill>
                  <a:srgbClr val="00B050"/>
                </a:solidFill>
              </a:rPr>
              <a:t>On </a:t>
            </a:r>
            <a:r>
              <a:rPr lang="en-GB" sz="1200" dirty="0" err="1">
                <a:solidFill>
                  <a:srgbClr val="00B050"/>
                </a:solidFill>
              </a:rPr>
              <a:t>va</a:t>
            </a:r>
            <a:r>
              <a:rPr lang="en-GB" sz="1200" dirty="0">
                <a:solidFill>
                  <a:srgbClr val="00B050"/>
                </a:solidFill>
              </a:rPr>
              <a:t> essayer , </a:t>
            </a:r>
            <a:r>
              <a:rPr lang="en-GB" sz="1200" dirty="0" err="1">
                <a:solidFill>
                  <a:srgbClr val="00B050"/>
                </a:solidFill>
              </a:rPr>
              <a:t>déguster</a:t>
            </a:r>
            <a:r>
              <a:rPr lang="en-GB" sz="1200" dirty="0">
                <a:solidFill>
                  <a:srgbClr val="00B050"/>
                </a:solidFill>
              </a:rPr>
              <a:t> </a:t>
            </a:r>
          </a:p>
          <a:p>
            <a:pPr marL="514350" indent="-514350">
              <a:buFont typeface="+mj-lt"/>
              <a:buAutoNum type="arabicPeriod"/>
            </a:pPr>
            <a:r>
              <a:rPr lang="en-GB" sz="1200" dirty="0">
                <a:solidFill>
                  <a:srgbClr val="00B050"/>
                </a:solidFill>
              </a:rPr>
              <a:t>Je </a:t>
            </a:r>
            <a:r>
              <a:rPr lang="en-GB" sz="1200" dirty="0" err="1">
                <a:solidFill>
                  <a:srgbClr val="00B050"/>
                </a:solidFill>
              </a:rPr>
              <a:t>vais</a:t>
            </a:r>
            <a:r>
              <a:rPr lang="en-GB" sz="1200" dirty="0">
                <a:solidFill>
                  <a:srgbClr val="00B050"/>
                </a:solidFill>
              </a:rPr>
              <a:t> </a:t>
            </a:r>
            <a:r>
              <a:rPr lang="en-GB" sz="1200" dirty="0" err="1">
                <a:solidFill>
                  <a:srgbClr val="00B050"/>
                </a:solidFill>
              </a:rPr>
              <a:t>acheter</a:t>
            </a:r>
            <a:endParaRPr lang="en-GB" sz="1200" dirty="0">
              <a:solidFill>
                <a:srgbClr val="00B050"/>
              </a:solidFill>
            </a:endParaRPr>
          </a:p>
          <a:p>
            <a:pPr marL="514350" indent="-514350">
              <a:buFont typeface="+mj-lt"/>
              <a:buAutoNum type="arabicPeriod"/>
            </a:pPr>
            <a:r>
              <a:rPr lang="en-GB" sz="1200" dirty="0">
                <a:solidFill>
                  <a:srgbClr val="00B050"/>
                </a:solidFill>
              </a:rPr>
              <a:t>Je </a:t>
            </a:r>
            <a:r>
              <a:rPr lang="en-GB" sz="1200" dirty="0" err="1">
                <a:solidFill>
                  <a:srgbClr val="00B050"/>
                </a:solidFill>
              </a:rPr>
              <a:t>vais</a:t>
            </a:r>
            <a:r>
              <a:rPr lang="en-GB" sz="1200" dirty="0">
                <a:solidFill>
                  <a:srgbClr val="00B050"/>
                </a:solidFill>
              </a:rPr>
              <a:t> </a:t>
            </a:r>
            <a:r>
              <a:rPr lang="en-GB" sz="1200" dirty="0" err="1">
                <a:solidFill>
                  <a:srgbClr val="00B050"/>
                </a:solidFill>
              </a:rPr>
              <a:t>prendre</a:t>
            </a:r>
            <a:endParaRPr lang="en-GB" sz="1200" dirty="0">
              <a:solidFill>
                <a:srgbClr val="00B050"/>
              </a:solidFill>
            </a:endParaRPr>
          </a:p>
          <a:p>
            <a:pPr marL="514350" indent="-514350">
              <a:buFont typeface="+mj-lt"/>
              <a:buAutoNum type="arabicPeriod"/>
            </a:pPr>
            <a:r>
              <a:rPr lang="en-GB" sz="1200" dirty="0">
                <a:solidFill>
                  <a:srgbClr val="00B050"/>
                </a:solidFill>
              </a:rPr>
              <a:t>On </a:t>
            </a:r>
            <a:r>
              <a:rPr lang="en-GB" sz="1200" dirty="0" err="1">
                <a:solidFill>
                  <a:srgbClr val="00B050"/>
                </a:solidFill>
              </a:rPr>
              <a:t>va</a:t>
            </a:r>
            <a:r>
              <a:rPr lang="en-GB" sz="1200" dirty="0">
                <a:solidFill>
                  <a:srgbClr val="00B050"/>
                </a:solidFill>
              </a:rPr>
              <a:t> </a:t>
            </a:r>
            <a:r>
              <a:rPr lang="en-GB" sz="1200" dirty="0" err="1">
                <a:solidFill>
                  <a:srgbClr val="00B050"/>
                </a:solidFill>
              </a:rPr>
              <a:t>traîner</a:t>
            </a:r>
            <a:r>
              <a:rPr lang="en-GB" sz="1200" dirty="0">
                <a:solidFill>
                  <a:srgbClr val="00B050"/>
                </a:solidFill>
              </a:rPr>
              <a:t> </a:t>
            </a:r>
          </a:p>
          <a:p>
            <a:pPr marL="514350" indent="-514350">
              <a:buFont typeface="+mj-lt"/>
              <a:buAutoNum type="arabicPeriod"/>
            </a:pPr>
            <a:r>
              <a:rPr lang="en-GB" sz="1200" dirty="0">
                <a:solidFill>
                  <a:srgbClr val="00B050"/>
                </a:solidFill>
              </a:rPr>
              <a:t>On </a:t>
            </a:r>
            <a:r>
              <a:rPr lang="en-GB" sz="1200" dirty="0" err="1">
                <a:solidFill>
                  <a:srgbClr val="00B050"/>
                </a:solidFill>
              </a:rPr>
              <a:t>va</a:t>
            </a:r>
            <a:r>
              <a:rPr lang="en-GB" sz="1200" dirty="0">
                <a:solidFill>
                  <a:srgbClr val="00B050"/>
                </a:solidFill>
              </a:rPr>
              <a:t> </a:t>
            </a:r>
            <a:r>
              <a:rPr lang="en-GB" sz="1200" dirty="0" err="1">
                <a:solidFill>
                  <a:srgbClr val="00B050"/>
                </a:solidFill>
              </a:rPr>
              <a:t>voir</a:t>
            </a:r>
            <a:endParaRPr lang="en-GB" sz="1200" dirty="0">
              <a:solidFill>
                <a:srgbClr val="00B050"/>
              </a:solidFill>
            </a:endParaRPr>
          </a:p>
          <a:p>
            <a:pPr marL="514350" indent="-514350">
              <a:buFont typeface="+mj-lt"/>
              <a:buAutoNum type="arabicPeriod"/>
            </a:pPr>
            <a:r>
              <a:rPr lang="en-GB" sz="1200" dirty="0">
                <a:solidFill>
                  <a:srgbClr val="00B050"/>
                </a:solidFill>
              </a:rPr>
              <a:t>Je </a:t>
            </a:r>
            <a:r>
              <a:rPr lang="en-GB" sz="1200" dirty="0" err="1">
                <a:solidFill>
                  <a:srgbClr val="00B050"/>
                </a:solidFill>
              </a:rPr>
              <a:t>vais</a:t>
            </a:r>
            <a:r>
              <a:rPr lang="en-GB" sz="1200" dirty="0">
                <a:solidFill>
                  <a:srgbClr val="00B050"/>
                </a:solidFill>
              </a:rPr>
              <a:t> </a:t>
            </a:r>
            <a:r>
              <a:rPr lang="en-GB" sz="1200" dirty="0" err="1">
                <a:solidFill>
                  <a:srgbClr val="00B050"/>
                </a:solidFill>
              </a:rPr>
              <a:t>visiter</a:t>
            </a:r>
            <a:endParaRPr lang="en-GB" sz="1200" dirty="0">
              <a:solidFill>
                <a:srgbClr val="00B050"/>
              </a:solidFill>
            </a:endParaRPr>
          </a:p>
          <a:p>
            <a:pPr marL="514350" indent="-514350">
              <a:buFont typeface="+mj-lt"/>
              <a:buAutoNum type="arabicPeriod"/>
            </a:pPr>
            <a:r>
              <a:rPr lang="en-GB" sz="1200" dirty="0">
                <a:solidFill>
                  <a:srgbClr val="00B050"/>
                </a:solidFill>
              </a:rPr>
              <a:t>Je </a:t>
            </a:r>
            <a:r>
              <a:rPr lang="en-GB" sz="1200" dirty="0" err="1">
                <a:solidFill>
                  <a:srgbClr val="00B050"/>
                </a:solidFill>
              </a:rPr>
              <a:t>voudrais</a:t>
            </a:r>
            <a:r>
              <a:rPr lang="en-GB" sz="1200" dirty="0">
                <a:solidFill>
                  <a:srgbClr val="00B050"/>
                </a:solidFill>
              </a:rPr>
              <a:t>…</a:t>
            </a:r>
          </a:p>
          <a:p>
            <a:pPr marL="514350" indent="-514350">
              <a:buFont typeface="+mj-lt"/>
              <a:buAutoNum type="arabicPeriod"/>
            </a:pPr>
            <a:r>
              <a:rPr lang="en-GB" sz="1200" dirty="0" err="1">
                <a:solidFill>
                  <a:srgbClr val="00B050"/>
                </a:solidFill>
              </a:rPr>
              <a:t>J’espère</a:t>
            </a:r>
            <a:r>
              <a:rPr lang="en-GB" sz="1200" dirty="0">
                <a:solidFill>
                  <a:srgbClr val="00B050"/>
                </a:solidFill>
              </a:rPr>
              <a:t> …</a:t>
            </a:r>
          </a:p>
          <a:p>
            <a:pPr marL="514350" indent="-514350">
              <a:buFont typeface="+mj-lt"/>
              <a:buAutoNum type="arabicPeriod"/>
            </a:pPr>
            <a:r>
              <a:rPr lang="en-GB" sz="1200" dirty="0" err="1">
                <a:solidFill>
                  <a:srgbClr val="00B050"/>
                </a:solidFill>
              </a:rPr>
              <a:t>J’ai</a:t>
            </a:r>
            <a:r>
              <a:rPr lang="en-GB" sz="1200" dirty="0">
                <a:solidFill>
                  <a:srgbClr val="00B050"/>
                </a:solidFill>
              </a:rPr>
              <a:t> </a:t>
            </a:r>
            <a:r>
              <a:rPr lang="en-GB" sz="1200" dirty="0" err="1">
                <a:solidFill>
                  <a:srgbClr val="00B050"/>
                </a:solidFill>
              </a:rPr>
              <a:t>l’intention</a:t>
            </a:r>
            <a:r>
              <a:rPr lang="en-GB" sz="1200" dirty="0">
                <a:solidFill>
                  <a:srgbClr val="00B050"/>
                </a:solidFill>
              </a:rPr>
              <a:t> de</a:t>
            </a:r>
          </a:p>
          <a:p>
            <a:pPr marL="514350" indent="-514350">
              <a:buFont typeface="+mj-lt"/>
              <a:buAutoNum type="arabicPeriod"/>
            </a:pPr>
            <a:r>
              <a:rPr lang="en-GB" sz="1200" dirty="0">
                <a:solidFill>
                  <a:srgbClr val="00B050"/>
                </a:solidFill>
              </a:rPr>
              <a:t>Je </a:t>
            </a:r>
            <a:r>
              <a:rPr lang="en-GB" sz="1200" dirty="0" err="1">
                <a:solidFill>
                  <a:srgbClr val="00B050"/>
                </a:solidFill>
              </a:rPr>
              <a:t>veux</a:t>
            </a:r>
            <a:r>
              <a:rPr lang="en-GB" sz="1200" dirty="0">
                <a:solidFill>
                  <a:srgbClr val="00B050"/>
                </a:solidFill>
              </a:rPr>
              <a:t> / on </a:t>
            </a:r>
            <a:r>
              <a:rPr lang="en-GB" sz="1200" dirty="0" err="1">
                <a:solidFill>
                  <a:srgbClr val="00B050"/>
                </a:solidFill>
              </a:rPr>
              <a:t>veut</a:t>
            </a:r>
            <a:r>
              <a:rPr lang="en-GB" sz="1200" dirty="0">
                <a:solidFill>
                  <a:srgbClr val="00B050"/>
                </a:solidFill>
              </a:rPr>
              <a:t> / nous </a:t>
            </a:r>
            <a:r>
              <a:rPr lang="en-GB" sz="1200" dirty="0" err="1">
                <a:solidFill>
                  <a:srgbClr val="00B050"/>
                </a:solidFill>
              </a:rPr>
              <a:t>voulons</a:t>
            </a:r>
            <a:endParaRPr lang="en-GB" sz="1200" dirty="0">
              <a:solidFill>
                <a:srgbClr val="00B050"/>
              </a:solidFill>
            </a:endParaRPr>
          </a:p>
          <a:p>
            <a:pPr marL="514350" indent="-514350">
              <a:buFont typeface="+mj-lt"/>
              <a:buAutoNum type="arabicPeriod"/>
            </a:pPr>
            <a:r>
              <a:rPr lang="en-GB" sz="1200" dirty="0">
                <a:solidFill>
                  <a:srgbClr val="00B050"/>
                </a:solidFill>
              </a:rPr>
              <a:t>Ce sera, </a:t>
            </a:r>
            <a:r>
              <a:rPr lang="en-GB" sz="1200" dirty="0" err="1">
                <a:solidFill>
                  <a:srgbClr val="00B050"/>
                </a:solidFill>
              </a:rPr>
              <a:t>ce</a:t>
            </a:r>
            <a:r>
              <a:rPr lang="en-GB" sz="1200" dirty="0">
                <a:solidFill>
                  <a:srgbClr val="00B050"/>
                </a:solidFill>
              </a:rPr>
              <a:t> </a:t>
            </a:r>
            <a:r>
              <a:rPr lang="en-GB" sz="1200" dirty="0" err="1">
                <a:solidFill>
                  <a:srgbClr val="00B050"/>
                </a:solidFill>
              </a:rPr>
              <a:t>serait</a:t>
            </a:r>
            <a:r>
              <a:rPr lang="en-GB" sz="1200" dirty="0">
                <a:solidFill>
                  <a:srgbClr val="00B050"/>
                </a:solidFill>
              </a:rPr>
              <a:t> …</a:t>
            </a:r>
          </a:p>
          <a:p>
            <a:pPr marL="514350" indent="-514350">
              <a:buFont typeface="+mj-lt"/>
              <a:buAutoNum type="arabicPeriod"/>
            </a:pPr>
            <a:r>
              <a:rPr lang="en-GB" sz="1200" dirty="0" err="1">
                <a:solidFill>
                  <a:srgbClr val="00B050"/>
                </a:solidFill>
              </a:rPr>
              <a:t>Parce</a:t>
            </a:r>
            <a:r>
              <a:rPr lang="en-GB" sz="1200" dirty="0">
                <a:solidFill>
                  <a:srgbClr val="00B050"/>
                </a:solidFill>
              </a:rPr>
              <a:t> que </a:t>
            </a:r>
            <a:r>
              <a:rPr lang="en-GB" sz="1200" dirty="0" err="1">
                <a:solidFill>
                  <a:srgbClr val="00B050"/>
                </a:solidFill>
              </a:rPr>
              <a:t>j’aime</a:t>
            </a:r>
            <a:r>
              <a:rPr lang="en-GB" sz="1200" dirty="0">
                <a:solidFill>
                  <a:srgbClr val="00B050"/>
                </a:solidFill>
              </a:rPr>
              <a:t> </a:t>
            </a:r>
            <a:r>
              <a:rPr lang="en-GB" sz="1200" dirty="0" err="1">
                <a:solidFill>
                  <a:srgbClr val="00B050"/>
                </a:solidFill>
              </a:rPr>
              <a:t>bien</a:t>
            </a:r>
            <a:r>
              <a:rPr lang="en-GB" sz="1200" dirty="0">
                <a:solidFill>
                  <a:srgbClr val="00B050"/>
                </a:solidFill>
              </a:rPr>
              <a:t>  </a:t>
            </a:r>
          </a:p>
          <a:p>
            <a:pPr marL="514350" indent="-514350">
              <a:buFont typeface="+mj-lt"/>
              <a:buAutoNum type="arabicPeriod"/>
            </a:pPr>
            <a:r>
              <a:rPr lang="en-GB" sz="1200" dirty="0" err="1">
                <a:solidFill>
                  <a:srgbClr val="00B050"/>
                </a:solidFill>
              </a:rPr>
              <a:t>Parce</a:t>
            </a:r>
            <a:r>
              <a:rPr lang="en-GB" sz="1200" dirty="0">
                <a:solidFill>
                  <a:srgbClr val="00B050"/>
                </a:solidFill>
              </a:rPr>
              <a:t> que je </a:t>
            </a:r>
            <a:r>
              <a:rPr lang="en-GB" sz="1200" dirty="0" err="1">
                <a:solidFill>
                  <a:srgbClr val="00B050"/>
                </a:solidFill>
              </a:rPr>
              <a:t>suis</a:t>
            </a:r>
            <a:r>
              <a:rPr lang="en-GB" sz="1200" dirty="0">
                <a:solidFill>
                  <a:srgbClr val="00B050"/>
                </a:solidFill>
              </a:rPr>
              <a:t> </a:t>
            </a:r>
          </a:p>
          <a:p>
            <a:pPr marL="514350" indent="-514350">
              <a:buFont typeface="+mj-lt"/>
              <a:buAutoNum type="arabicPeriod"/>
            </a:pPr>
            <a:r>
              <a:rPr lang="en-GB" sz="1200" dirty="0" err="1">
                <a:solidFill>
                  <a:srgbClr val="FFC000"/>
                </a:solidFill>
              </a:rPr>
              <a:t>Cela</a:t>
            </a:r>
            <a:r>
              <a:rPr lang="en-GB" sz="1200" dirty="0">
                <a:solidFill>
                  <a:srgbClr val="FFC000"/>
                </a:solidFill>
              </a:rPr>
              <a:t> me </a:t>
            </a:r>
            <a:r>
              <a:rPr lang="en-GB" sz="1200" dirty="0" err="1">
                <a:solidFill>
                  <a:srgbClr val="FFC000"/>
                </a:solidFill>
              </a:rPr>
              <a:t>donnera</a:t>
            </a:r>
            <a:r>
              <a:rPr lang="en-GB" sz="1200" dirty="0">
                <a:solidFill>
                  <a:srgbClr val="FFC000"/>
                </a:solidFill>
              </a:rPr>
              <a:t>(it) </a:t>
            </a:r>
            <a:r>
              <a:rPr lang="en-GB" sz="1200" dirty="0" err="1">
                <a:solidFill>
                  <a:srgbClr val="FFC000"/>
                </a:solidFill>
              </a:rPr>
              <a:t>l’occasion</a:t>
            </a:r>
            <a:r>
              <a:rPr lang="en-GB" sz="1200" dirty="0">
                <a:solidFill>
                  <a:srgbClr val="FFC000"/>
                </a:solidFill>
              </a:rPr>
              <a:t> de</a:t>
            </a:r>
          </a:p>
          <a:p>
            <a:pPr marL="514350" indent="-514350">
              <a:buFont typeface="+mj-lt"/>
              <a:buAutoNum type="arabicPeriod"/>
            </a:pPr>
            <a:r>
              <a:rPr lang="en-GB" sz="1200" dirty="0" err="1">
                <a:solidFill>
                  <a:srgbClr val="FFC000"/>
                </a:solidFill>
              </a:rPr>
              <a:t>cela</a:t>
            </a:r>
            <a:r>
              <a:rPr lang="en-GB" sz="1200" dirty="0">
                <a:solidFill>
                  <a:srgbClr val="FFC000"/>
                </a:solidFill>
              </a:rPr>
              <a:t> me </a:t>
            </a:r>
            <a:r>
              <a:rPr lang="en-GB" sz="1200" dirty="0" err="1">
                <a:solidFill>
                  <a:srgbClr val="FFC000"/>
                </a:solidFill>
              </a:rPr>
              <a:t>permettra</a:t>
            </a:r>
            <a:r>
              <a:rPr lang="en-GB" sz="1200" dirty="0">
                <a:solidFill>
                  <a:srgbClr val="FFC000"/>
                </a:solidFill>
              </a:rPr>
              <a:t>(it) de</a:t>
            </a:r>
          </a:p>
          <a:p>
            <a:pPr marL="514350" indent="-514350">
              <a:buFont typeface="+mj-lt"/>
              <a:buAutoNum type="arabicPeriod"/>
            </a:pPr>
            <a:r>
              <a:rPr lang="en-GB" sz="1200" dirty="0" err="1">
                <a:solidFill>
                  <a:srgbClr val="FFC000"/>
                </a:solidFill>
              </a:rPr>
              <a:t>cela</a:t>
            </a:r>
            <a:r>
              <a:rPr lang="en-GB" sz="1200" dirty="0">
                <a:solidFill>
                  <a:srgbClr val="FFC000"/>
                </a:solidFill>
              </a:rPr>
              <a:t> </a:t>
            </a:r>
            <a:r>
              <a:rPr lang="en-GB" sz="1200" dirty="0" err="1">
                <a:solidFill>
                  <a:srgbClr val="FFC000"/>
                </a:solidFill>
              </a:rPr>
              <a:t>m’aidera</a:t>
            </a:r>
            <a:r>
              <a:rPr lang="en-GB" sz="1200" dirty="0">
                <a:solidFill>
                  <a:srgbClr val="FFC000"/>
                </a:solidFill>
              </a:rPr>
              <a:t>(it) à</a:t>
            </a:r>
          </a:p>
          <a:p>
            <a:pPr marL="514350" indent="-514350">
              <a:buFont typeface="+mj-lt"/>
              <a:buAutoNum type="arabicPeriod"/>
            </a:pPr>
            <a:r>
              <a:rPr lang="en-GB" sz="1200" dirty="0">
                <a:solidFill>
                  <a:srgbClr val="FFC000"/>
                </a:solidFill>
              </a:rPr>
              <a:t>Je </a:t>
            </a:r>
            <a:r>
              <a:rPr lang="en-GB" sz="1200" dirty="0" err="1">
                <a:solidFill>
                  <a:srgbClr val="FFC000"/>
                </a:solidFill>
              </a:rPr>
              <a:t>pourrai</a:t>
            </a:r>
            <a:r>
              <a:rPr lang="en-GB" sz="1200" dirty="0">
                <a:solidFill>
                  <a:srgbClr val="FFC000"/>
                </a:solidFill>
              </a:rPr>
              <a:t>, on </a:t>
            </a:r>
            <a:r>
              <a:rPr lang="en-GB" sz="1200" dirty="0" err="1">
                <a:solidFill>
                  <a:srgbClr val="FFC000"/>
                </a:solidFill>
              </a:rPr>
              <a:t>pourra</a:t>
            </a:r>
            <a:endParaRPr lang="en-GB" sz="1200" dirty="0">
              <a:solidFill>
                <a:srgbClr val="FFC000"/>
              </a:solidFill>
            </a:endParaRPr>
          </a:p>
          <a:p>
            <a:pPr marL="514350" indent="-514350">
              <a:buFont typeface="+mj-lt"/>
              <a:buAutoNum type="arabicPeriod"/>
            </a:pPr>
            <a:r>
              <a:rPr lang="en-GB" sz="1200" dirty="0" err="1">
                <a:solidFill>
                  <a:srgbClr val="FFC000"/>
                </a:solidFill>
              </a:rPr>
              <a:t>j’aimerais</a:t>
            </a:r>
            <a:endParaRPr lang="en-GB" sz="1200" dirty="0">
              <a:solidFill>
                <a:srgbClr val="FFC000"/>
              </a:solidFill>
            </a:endParaRPr>
          </a:p>
          <a:p>
            <a:pPr marL="514350" indent="-514350">
              <a:buFont typeface="+mj-lt"/>
              <a:buAutoNum type="arabicPeriod"/>
            </a:pPr>
            <a:r>
              <a:rPr lang="en-GB" sz="1200" dirty="0">
                <a:solidFill>
                  <a:srgbClr val="FFC000"/>
                </a:solidFill>
              </a:rPr>
              <a:t>on </a:t>
            </a:r>
            <a:r>
              <a:rPr lang="en-GB" sz="1200" dirty="0" err="1">
                <a:solidFill>
                  <a:srgbClr val="FFC000"/>
                </a:solidFill>
              </a:rPr>
              <a:t>devrait</a:t>
            </a:r>
            <a:r>
              <a:rPr lang="en-GB" sz="1200" dirty="0">
                <a:solidFill>
                  <a:srgbClr val="FFC000"/>
                </a:solidFill>
              </a:rPr>
              <a:t>, je </a:t>
            </a:r>
            <a:r>
              <a:rPr lang="en-GB" sz="1200" dirty="0" err="1">
                <a:solidFill>
                  <a:srgbClr val="FFC000"/>
                </a:solidFill>
              </a:rPr>
              <a:t>devrais</a:t>
            </a:r>
            <a:r>
              <a:rPr lang="en-GB" sz="1200" dirty="0">
                <a:solidFill>
                  <a:srgbClr val="FFC000"/>
                </a:solidFill>
              </a:rPr>
              <a:t>, </a:t>
            </a:r>
          </a:p>
          <a:p>
            <a:pPr marL="514350" indent="-514350">
              <a:buFont typeface="+mj-lt"/>
              <a:buAutoNum type="arabicPeriod"/>
            </a:pPr>
            <a:r>
              <a:rPr lang="en-GB" sz="1200" dirty="0" err="1">
                <a:solidFill>
                  <a:srgbClr val="FFC000"/>
                </a:solidFill>
              </a:rPr>
              <a:t>j’espère</a:t>
            </a:r>
            <a:r>
              <a:rPr lang="en-GB" sz="1200" dirty="0">
                <a:solidFill>
                  <a:srgbClr val="FFC000"/>
                </a:solidFill>
              </a:rPr>
              <a:t>, </a:t>
            </a:r>
          </a:p>
          <a:p>
            <a:pPr marL="514350" indent="-514350">
              <a:buFont typeface="+mj-lt"/>
              <a:buAutoNum type="arabicPeriod"/>
            </a:pPr>
            <a:r>
              <a:rPr lang="en-GB" sz="1200" dirty="0" err="1">
                <a:solidFill>
                  <a:srgbClr val="FFC000"/>
                </a:solidFill>
              </a:rPr>
              <a:t>il</a:t>
            </a:r>
            <a:r>
              <a:rPr lang="en-GB" sz="1200" dirty="0">
                <a:solidFill>
                  <a:srgbClr val="FFC000"/>
                </a:solidFill>
              </a:rPr>
              <a:t> y aura</a:t>
            </a:r>
          </a:p>
          <a:p>
            <a:pPr marL="514350" indent="-514350">
              <a:buFont typeface="+mj-lt"/>
              <a:buAutoNum type="arabicPeriod"/>
            </a:pPr>
            <a:r>
              <a:rPr lang="en-GB" sz="1200" dirty="0">
                <a:solidFill>
                  <a:srgbClr val="FF0000"/>
                </a:solidFill>
              </a:rPr>
              <a:t>Topic specific vocabulary</a:t>
            </a:r>
            <a:endParaRPr lang="en-GB" sz="1200" dirty="0"/>
          </a:p>
          <a:p>
            <a:pPr marL="514350" indent="-514350">
              <a:buFont typeface="+mj-lt"/>
              <a:buAutoNum type="arabicPeriod"/>
            </a:pPr>
            <a:r>
              <a:rPr lang="en-GB" sz="1200" dirty="0">
                <a:solidFill>
                  <a:srgbClr val="FF0000"/>
                </a:solidFill>
              </a:rPr>
              <a:t>Je </a:t>
            </a:r>
            <a:r>
              <a:rPr lang="en-GB" sz="1200" dirty="0" err="1">
                <a:solidFill>
                  <a:srgbClr val="FF0000"/>
                </a:solidFill>
              </a:rPr>
              <a:t>doute</a:t>
            </a:r>
            <a:r>
              <a:rPr lang="en-GB" sz="1200" dirty="0">
                <a:solidFill>
                  <a:srgbClr val="FF0000"/>
                </a:solidFill>
              </a:rPr>
              <a:t> que </a:t>
            </a:r>
            <a:r>
              <a:rPr lang="en-GB" sz="1200" dirty="0" err="1">
                <a:solidFill>
                  <a:srgbClr val="FF0000"/>
                </a:solidFill>
              </a:rPr>
              <a:t>j’aille</a:t>
            </a:r>
            <a:r>
              <a:rPr lang="en-GB" sz="1200" dirty="0">
                <a:solidFill>
                  <a:srgbClr val="FF0000"/>
                </a:solidFill>
              </a:rPr>
              <a:t> </a:t>
            </a:r>
            <a:r>
              <a:rPr lang="en-GB" sz="1200" dirty="0" err="1">
                <a:solidFill>
                  <a:srgbClr val="FF0000"/>
                </a:solidFill>
              </a:rPr>
              <a:t>pouvoir</a:t>
            </a:r>
            <a:r>
              <a:rPr lang="en-GB" sz="1200" dirty="0">
                <a:solidFill>
                  <a:srgbClr val="FF0000"/>
                </a:solidFill>
              </a:rPr>
              <a:t> </a:t>
            </a:r>
          </a:p>
          <a:p>
            <a:pPr marL="514350" indent="-514350">
              <a:buFont typeface="+mj-lt"/>
              <a:buAutoNum type="arabicPeriod"/>
            </a:pPr>
            <a:r>
              <a:rPr lang="en-GB" sz="1200" dirty="0">
                <a:solidFill>
                  <a:srgbClr val="FF0000"/>
                </a:solidFill>
              </a:rPr>
              <a:t> je ne </a:t>
            </a:r>
            <a:r>
              <a:rPr lang="en-GB" sz="1200" dirty="0" err="1">
                <a:solidFill>
                  <a:srgbClr val="FF0000"/>
                </a:solidFill>
              </a:rPr>
              <a:t>pense</a:t>
            </a:r>
            <a:r>
              <a:rPr lang="en-GB" sz="1200" dirty="0">
                <a:solidFill>
                  <a:srgbClr val="FF0000"/>
                </a:solidFill>
              </a:rPr>
              <a:t> pas que </a:t>
            </a:r>
            <a:r>
              <a:rPr lang="en-GB" sz="1200" dirty="0" err="1">
                <a:solidFill>
                  <a:srgbClr val="FF0000"/>
                </a:solidFill>
              </a:rPr>
              <a:t>j’aille</a:t>
            </a:r>
            <a:r>
              <a:rPr lang="en-GB" sz="1200" dirty="0">
                <a:solidFill>
                  <a:srgbClr val="FF0000"/>
                </a:solidFill>
              </a:rPr>
              <a:t> …</a:t>
            </a:r>
          </a:p>
        </p:txBody>
      </p:sp>
      <p:sp>
        <p:nvSpPr>
          <p:cNvPr id="9" name="Rectangle 8"/>
          <p:cNvSpPr/>
          <p:nvPr/>
        </p:nvSpPr>
        <p:spPr>
          <a:xfrm>
            <a:off x="7237927" y="141290"/>
            <a:ext cx="2319178" cy="648065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GB" sz="1000" b="1" u="sng" dirty="0"/>
              <a:t>How are you going to improve your local area?</a:t>
            </a:r>
          </a:p>
          <a:p>
            <a:pPr marL="228600" indent="-228600">
              <a:buFont typeface="+mj-lt"/>
              <a:buAutoNum type="arabicPeriod"/>
            </a:pPr>
            <a:r>
              <a:rPr lang="en-GB" sz="1000" dirty="0"/>
              <a:t>On </a:t>
            </a:r>
            <a:r>
              <a:rPr lang="en-GB" sz="1000" dirty="0" err="1"/>
              <a:t>améliorera</a:t>
            </a:r>
            <a:r>
              <a:rPr lang="en-GB" sz="1000" dirty="0"/>
              <a:t> </a:t>
            </a:r>
            <a:r>
              <a:rPr lang="en-GB" sz="1000" dirty="0">
                <a:solidFill>
                  <a:schemeClr val="tx1"/>
                </a:solidFill>
              </a:rPr>
              <a:t>les transports </a:t>
            </a:r>
            <a:r>
              <a:rPr lang="en-GB" sz="1000" dirty="0" err="1">
                <a:solidFill>
                  <a:schemeClr val="tx1"/>
                </a:solidFill>
              </a:rPr>
              <a:t>en</a:t>
            </a:r>
            <a:r>
              <a:rPr lang="en-GB" sz="1000" dirty="0">
                <a:solidFill>
                  <a:schemeClr val="tx1"/>
                </a:solidFill>
              </a:rPr>
              <a:t> </a:t>
            </a:r>
            <a:r>
              <a:rPr lang="en-GB" sz="1000" dirty="0" err="1">
                <a:solidFill>
                  <a:schemeClr val="tx1"/>
                </a:solidFill>
              </a:rPr>
              <a:t>commun</a:t>
            </a:r>
            <a:endParaRPr lang="en-GB" sz="1000" dirty="0"/>
          </a:p>
          <a:p>
            <a:pPr marL="228600" indent="-228600">
              <a:buFont typeface="+mj-lt"/>
              <a:buAutoNum type="arabicPeriod"/>
            </a:pPr>
            <a:r>
              <a:rPr lang="en-GB" sz="1000" dirty="0"/>
              <a:t>On </a:t>
            </a:r>
            <a:r>
              <a:rPr lang="en-GB" sz="1000" dirty="0" err="1"/>
              <a:t>investira</a:t>
            </a:r>
            <a:r>
              <a:rPr lang="en-GB" sz="1000" dirty="0"/>
              <a:t> </a:t>
            </a:r>
            <a:r>
              <a:rPr lang="en-GB" sz="1000" dirty="0" err="1"/>
              <a:t>dans</a:t>
            </a:r>
            <a:r>
              <a:rPr lang="en-GB" sz="1000" dirty="0"/>
              <a:t> </a:t>
            </a:r>
            <a:r>
              <a:rPr lang="en-GB" sz="1000" dirty="0">
                <a:solidFill>
                  <a:schemeClr val="tx1"/>
                </a:solidFill>
              </a:rPr>
              <a:t>les divertissements</a:t>
            </a:r>
            <a:endParaRPr lang="en-GB" sz="1000" dirty="0"/>
          </a:p>
          <a:p>
            <a:pPr marL="228600" indent="-228600">
              <a:buFont typeface="+mj-lt"/>
              <a:buAutoNum type="arabicPeriod"/>
            </a:pPr>
            <a:r>
              <a:rPr lang="en-GB" sz="1000" dirty="0"/>
              <a:t>On </a:t>
            </a:r>
            <a:r>
              <a:rPr lang="en-GB" sz="1000" dirty="0" err="1"/>
              <a:t>créera</a:t>
            </a:r>
            <a:r>
              <a:rPr lang="en-GB" sz="1000" dirty="0"/>
              <a:t> </a:t>
            </a:r>
            <a:r>
              <a:rPr lang="en-GB" sz="1000" dirty="0" err="1"/>
              <a:t>une</a:t>
            </a:r>
            <a:r>
              <a:rPr lang="en-GB" sz="1000" dirty="0"/>
              <a:t> zone </a:t>
            </a:r>
            <a:r>
              <a:rPr lang="en-GB" sz="1000" dirty="0" err="1"/>
              <a:t>piétonne</a:t>
            </a:r>
            <a:r>
              <a:rPr lang="en-GB" sz="1000" dirty="0"/>
              <a:t> </a:t>
            </a:r>
          </a:p>
          <a:p>
            <a:pPr marL="228600" indent="-228600">
              <a:buFont typeface="+mj-lt"/>
              <a:buAutoNum type="arabicPeriod"/>
            </a:pPr>
            <a:r>
              <a:rPr lang="en-GB" sz="1000" dirty="0"/>
              <a:t>On </a:t>
            </a:r>
            <a:r>
              <a:rPr lang="en-GB" sz="1000" dirty="0" err="1"/>
              <a:t>fera</a:t>
            </a:r>
            <a:r>
              <a:rPr lang="en-GB" sz="1000" dirty="0"/>
              <a:t> </a:t>
            </a:r>
            <a:r>
              <a:rPr lang="en-GB" sz="1000" dirty="0" err="1"/>
              <a:t>construire</a:t>
            </a:r>
            <a:r>
              <a:rPr lang="en-GB" sz="1000" dirty="0"/>
              <a:t> </a:t>
            </a:r>
            <a:r>
              <a:rPr lang="en-GB" sz="1000" dirty="0">
                <a:solidFill>
                  <a:schemeClr val="tx1"/>
                </a:solidFill>
              </a:rPr>
              <a:t>un nouveau </a:t>
            </a:r>
            <a:r>
              <a:rPr lang="en-GB" sz="1000" dirty="0" err="1">
                <a:solidFill>
                  <a:schemeClr val="tx1"/>
                </a:solidFill>
              </a:rPr>
              <a:t>cinéma</a:t>
            </a:r>
            <a:endParaRPr lang="en-GB" sz="1000" dirty="0"/>
          </a:p>
          <a:p>
            <a:pPr marL="228600" indent="-228600">
              <a:buFont typeface="+mj-lt"/>
              <a:buAutoNum type="arabicPeriod"/>
            </a:pPr>
            <a:r>
              <a:rPr lang="en-GB" sz="1000" dirty="0"/>
              <a:t>On </a:t>
            </a:r>
            <a:r>
              <a:rPr lang="en-GB" sz="1000" dirty="0" err="1"/>
              <a:t>ajoutera</a:t>
            </a:r>
            <a:r>
              <a:rPr lang="en-GB" sz="1000" dirty="0"/>
              <a:t> un centre de </a:t>
            </a:r>
            <a:r>
              <a:rPr lang="en-GB" sz="1000" dirty="0" err="1"/>
              <a:t>recyclage</a:t>
            </a:r>
            <a:endParaRPr lang="en-GB" sz="1000" dirty="0"/>
          </a:p>
          <a:p>
            <a:pPr marL="228600" indent="-228600">
              <a:buFont typeface="+mj-lt"/>
              <a:buAutoNum type="arabicPeriod"/>
            </a:pPr>
            <a:r>
              <a:rPr lang="en-GB" sz="1000" dirty="0"/>
              <a:t>On </a:t>
            </a:r>
            <a:r>
              <a:rPr lang="en-GB" sz="1000" dirty="0" err="1"/>
              <a:t>attirera</a:t>
            </a:r>
            <a:r>
              <a:rPr lang="en-GB" sz="1000" dirty="0"/>
              <a:t> plus de </a:t>
            </a:r>
            <a:r>
              <a:rPr lang="en-GB" sz="1000" dirty="0" err="1"/>
              <a:t>commerces</a:t>
            </a:r>
            <a:r>
              <a:rPr lang="en-GB" sz="1000" dirty="0"/>
              <a:t> </a:t>
            </a:r>
          </a:p>
          <a:p>
            <a:pPr marL="228600" indent="-228600">
              <a:buFont typeface="+mj-lt"/>
              <a:buAutoNum type="arabicPeriod"/>
            </a:pPr>
            <a:r>
              <a:rPr lang="en-GB" sz="1000" dirty="0"/>
              <a:t>On </a:t>
            </a:r>
            <a:r>
              <a:rPr lang="en-GB" sz="1000" dirty="0" err="1"/>
              <a:t>organisera</a:t>
            </a:r>
            <a:r>
              <a:rPr lang="en-GB" sz="1000" dirty="0"/>
              <a:t> un </a:t>
            </a:r>
            <a:r>
              <a:rPr lang="en-GB" sz="1000" dirty="0" err="1"/>
              <a:t>système</a:t>
            </a:r>
            <a:r>
              <a:rPr lang="en-GB" sz="1000" dirty="0"/>
              <a:t> de </a:t>
            </a:r>
            <a:r>
              <a:rPr lang="en-GB" sz="1000" dirty="0" err="1"/>
              <a:t>recyclage</a:t>
            </a:r>
            <a:endParaRPr lang="en-GB" sz="1000" dirty="0"/>
          </a:p>
          <a:p>
            <a:pPr marL="228600" indent="-228600">
              <a:buFont typeface="+mj-lt"/>
              <a:buAutoNum type="arabicPeriod"/>
            </a:pPr>
            <a:r>
              <a:rPr lang="en-GB" sz="1000" dirty="0"/>
              <a:t>On </a:t>
            </a:r>
            <a:r>
              <a:rPr lang="en-GB" sz="1000" dirty="0" err="1"/>
              <a:t>installera</a:t>
            </a:r>
            <a:r>
              <a:rPr lang="en-GB" sz="1000" dirty="0"/>
              <a:t> beaucoup de </a:t>
            </a:r>
            <a:r>
              <a:rPr lang="en-GB" sz="1000" dirty="0" err="1"/>
              <a:t>poubelles</a:t>
            </a:r>
            <a:r>
              <a:rPr lang="en-GB" sz="1000" dirty="0"/>
              <a:t> </a:t>
            </a:r>
          </a:p>
          <a:p>
            <a:pPr marL="228600" indent="-228600">
              <a:buFont typeface="+mj-lt"/>
              <a:buAutoNum type="arabicPeriod"/>
            </a:pPr>
            <a:r>
              <a:rPr lang="en-GB" sz="1000" dirty="0"/>
              <a:t>On </a:t>
            </a:r>
            <a:r>
              <a:rPr lang="en-GB" sz="1000" dirty="0" err="1"/>
              <a:t>embauchera</a:t>
            </a:r>
            <a:r>
              <a:rPr lang="en-GB" sz="1000" dirty="0"/>
              <a:t> plus </a:t>
            </a:r>
            <a:r>
              <a:rPr lang="en-GB" sz="1000" dirty="0" err="1"/>
              <a:t>d’agents</a:t>
            </a:r>
            <a:r>
              <a:rPr lang="en-GB" sz="1000" dirty="0"/>
              <a:t> de police</a:t>
            </a:r>
          </a:p>
          <a:p>
            <a:pPr marL="228600" indent="-228600">
              <a:buFont typeface="+mj-lt"/>
              <a:buAutoNum type="arabicPeriod"/>
            </a:pPr>
            <a:r>
              <a:rPr lang="en-GB" sz="1000" dirty="0"/>
              <a:t>On </a:t>
            </a:r>
            <a:r>
              <a:rPr lang="en-GB" sz="1000" dirty="0" err="1"/>
              <a:t>créera</a:t>
            </a:r>
            <a:r>
              <a:rPr lang="en-GB" sz="1000" dirty="0"/>
              <a:t> plus </a:t>
            </a:r>
            <a:r>
              <a:rPr lang="en-GB" sz="1000" dirty="0" err="1"/>
              <a:t>d’espaces</a:t>
            </a:r>
            <a:r>
              <a:rPr lang="en-GB" sz="1000" dirty="0"/>
              <a:t> </a:t>
            </a:r>
            <a:r>
              <a:rPr lang="en-GB" sz="1000" dirty="0" err="1"/>
              <a:t>vertes</a:t>
            </a:r>
            <a:endParaRPr lang="en-GB" sz="1000" dirty="0"/>
          </a:p>
          <a:p>
            <a:pPr marL="228600" indent="-228600">
              <a:buFont typeface="+mj-lt"/>
              <a:buAutoNum type="arabicPeriod"/>
            </a:pPr>
            <a:r>
              <a:rPr lang="en-GB" sz="1000" dirty="0"/>
              <a:t>On </a:t>
            </a:r>
            <a:r>
              <a:rPr lang="en-GB" sz="1000" dirty="0" err="1"/>
              <a:t>fera</a:t>
            </a:r>
            <a:r>
              <a:rPr lang="en-GB" sz="1000" dirty="0"/>
              <a:t> </a:t>
            </a:r>
            <a:r>
              <a:rPr lang="en-GB" sz="1000" dirty="0" err="1"/>
              <a:t>construire</a:t>
            </a:r>
            <a:r>
              <a:rPr lang="en-GB" sz="1000" dirty="0"/>
              <a:t> un nouveau </a:t>
            </a:r>
            <a:r>
              <a:rPr lang="en-GB" sz="1000" dirty="0" err="1"/>
              <a:t>stade</a:t>
            </a:r>
            <a:endParaRPr lang="en-GB" sz="1000" dirty="0"/>
          </a:p>
          <a:p>
            <a:pPr marL="228600" indent="-228600">
              <a:buFont typeface="+mj-lt"/>
              <a:buAutoNum type="arabicPeriod"/>
            </a:pPr>
            <a:r>
              <a:rPr lang="en-GB" sz="1000" dirty="0"/>
              <a:t>On </a:t>
            </a:r>
            <a:r>
              <a:rPr lang="en-GB" sz="1000" dirty="0" err="1"/>
              <a:t>investira</a:t>
            </a:r>
            <a:r>
              <a:rPr lang="en-GB" sz="1000" dirty="0"/>
              <a:t> </a:t>
            </a:r>
            <a:r>
              <a:rPr lang="en-GB" sz="1000" dirty="0" err="1"/>
              <a:t>dans</a:t>
            </a:r>
            <a:r>
              <a:rPr lang="en-GB" sz="1000" dirty="0"/>
              <a:t> les </a:t>
            </a:r>
            <a:r>
              <a:rPr lang="en-GB" sz="1000" dirty="0" err="1"/>
              <a:t>réseaux</a:t>
            </a:r>
            <a:r>
              <a:rPr lang="en-GB" sz="1000" dirty="0"/>
              <a:t> de transports</a:t>
            </a:r>
          </a:p>
          <a:p>
            <a:pPr marL="228600" indent="-228600">
              <a:buFont typeface="+mj-lt"/>
              <a:buAutoNum type="arabicPeriod"/>
            </a:pPr>
            <a:r>
              <a:rPr lang="en-GB" sz="1000" dirty="0"/>
              <a:t>On </a:t>
            </a:r>
            <a:r>
              <a:rPr lang="en-GB" sz="1000" dirty="0" err="1"/>
              <a:t>attirera</a:t>
            </a:r>
            <a:r>
              <a:rPr lang="en-GB" sz="1000" dirty="0"/>
              <a:t> des </a:t>
            </a:r>
            <a:r>
              <a:rPr lang="en-GB" sz="1000" dirty="0" err="1"/>
              <a:t>magasins</a:t>
            </a:r>
            <a:r>
              <a:rPr lang="en-GB" sz="1000" dirty="0"/>
              <a:t> de mode</a:t>
            </a:r>
          </a:p>
          <a:p>
            <a:pPr marL="228600" indent="-228600">
              <a:buFont typeface="+mj-lt"/>
              <a:buAutoNum type="arabicPeriod"/>
            </a:pPr>
            <a:r>
              <a:rPr lang="en-GB" sz="1000" dirty="0"/>
              <a:t>Le </a:t>
            </a:r>
            <a:r>
              <a:rPr lang="en-GB" sz="1000" dirty="0" err="1"/>
              <a:t>gouvernement</a:t>
            </a:r>
            <a:r>
              <a:rPr lang="en-GB" sz="1000" dirty="0"/>
              <a:t> a …</a:t>
            </a:r>
          </a:p>
          <a:p>
            <a:pPr marL="228600" indent="-228600">
              <a:buFont typeface="+mj-lt"/>
              <a:buAutoNum type="arabicPeriod"/>
            </a:pPr>
            <a:r>
              <a:rPr lang="en-GB" sz="1000" dirty="0"/>
              <a:t>Le </a:t>
            </a:r>
            <a:r>
              <a:rPr lang="en-GB" sz="1000" dirty="0" err="1"/>
              <a:t>gouvernement</a:t>
            </a:r>
            <a:r>
              <a:rPr lang="en-GB" sz="1000" dirty="0"/>
              <a:t> a </a:t>
            </a:r>
            <a:r>
              <a:rPr lang="en-GB" sz="1000" dirty="0" err="1"/>
              <a:t>décidé</a:t>
            </a:r>
            <a:r>
              <a:rPr lang="en-GB" sz="1000" dirty="0"/>
              <a:t> de …</a:t>
            </a:r>
          </a:p>
          <a:p>
            <a:pPr marL="228600" indent="-228600">
              <a:buFont typeface="+mj-lt"/>
              <a:buAutoNum type="arabicPeriod"/>
            </a:pPr>
            <a:r>
              <a:rPr lang="en-GB" sz="1000" dirty="0"/>
              <a:t>Le </a:t>
            </a:r>
            <a:r>
              <a:rPr lang="en-GB" sz="1000" dirty="0" err="1"/>
              <a:t>gouvernement</a:t>
            </a:r>
            <a:r>
              <a:rPr lang="en-GB" sz="1000" dirty="0"/>
              <a:t> a </a:t>
            </a:r>
            <a:r>
              <a:rPr lang="en-GB" sz="1000" dirty="0" err="1"/>
              <a:t>l’intention</a:t>
            </a:r>
            <a:r>
              <a:rPr lang="en-GB" sz="1000" dirty="0"/>
              <a:t> </a:t>
            </a:r>
            <a:r>
              <a:rPr lang="en-GB" sz="1000" dirty="0" err="1"/>
              <a:t>d’investir</a:t>
            </a:r>
            <a:r>
              <a:rPr lang="en-GB" sz="1000" dirty="0"/>
              <a:t> </a:t>
            </a:r>
            <a:r>
              <a:rPr lang="en-GB" sz="1000" dirty="0" err="1"/>
              <a:t>dans</a:t>
            </a:r>
            <a:r>
              <a:rPr lang="en-GB" sz="1000" dirty="0"/>
              <a:t> …</a:t>
            </a:r>
          </a:p>
          <a:p>
            <a:pPr marL="228600" indent="-228600">
              <a:buFont typeface="+mj-lt"/>
              <a:buAutoNum type="arabicPeriod"/>
            </a:pPr>
            <a:endParaRPr lang="en-GB" sz="1000" dirty="0"/>
          </a:p>
          <a:p>
            <a:pPr marL="228600" indent="-228600">
              <a:buFont typeface="+mj-lt"/>
              <a:buAutoNum type="arabicPeriod"/>
            </a:pPr>
            <a:r>
              <a:rPr lang="en-GB" sz="1000" dirty="0"/>
              <a:t>On a </a:t>
            </a:r>
            <a:r>
              <a:rPr lang="en-GB" sz="1000" dirty="0" err="1"/>
              <a:t>l’intention</a:t>
            </a:r>
            <a:r>
              <a:rPr lang="en-GB" sz="1000" dirty="0"/>
              <a:t> de</a:t>
            </a:r>
          </a:p>
          <a:p>
            <a:pPr marL="228600" indent="-228600">
              <a:buFont typeface="+mj-lt"/>
              <a:buAutoNum type="arabicPeriod"/>
            </a:pPr>
            <a:r>
              <a:rPr lang="en-GB" sz="1000" dirty="0"/>
              <a:t>On </a:t>
            </a:r>
            <a:r>
              <a:rPr lang="en-GB" sz="1000" dirty="0" err="1"/>
              <a:t>espère</a:t>
            </a:r>
            <a:endParaRPr lang="en-GB" sz="1000" dirty="0"/>
          </a:p>
          <a:p>
            <a:pPr marL="228600" indent="-228600">
              <a:buFont typeface="+mj-lt"/>
              <a:buAutoNum type="arabicPeriod"/>
            </a:pPr>
            <a:r>
              <a:rPr lang="en-GB" sz="1000" dirty="0"/>
              <a:t>On </a:t>
            </a:r>
            <a:r>
              <a:rPr lang="en-GB" sz="1000" dirty="0" err="1"/>
              <a:t>devrait</a:t>
            </a:r>
            <a:endParaRPr lang="en-GB" sz="1000" dirty="0"/>
          </a:p>
          <a:p>
            <a:pPr marL="228600" indent="-228600">
              <a:buFont typeface="+mj-lt"/>
              <a:buAutoNum type="arabicPeriod"/>
            </a:pPr>
            <a:r>
              <a:rPr lang="en-GB" sz="1000" dirty="0"/>
              <a:t>Il </a:t>
            </a:r>
            <a:r>
              <a:rPr lang="en-GB" sz="1000" dirty="0" err="1"/>
              <a:t>faudra</a:t>
            </a:r>
            <a:endParaRPr lang="en-GB" sz="1000" dirty="0"/>
          </a:p>
          <a:p>
            <a:pPr marL="228600" indent="-228600">
              <a:buFont typeface="+mj-lt"/>
              <a:buAutoNum type="arabicPeriod"/>
            </a:pPr>
            <a:endParaRPr lang="en-GB" sz="1000" dirty="0"/>
          </a:p>
          <a:p>
            <a:pPr marL="228600" indent="-228600">
              <a:buFont typeface="+mj-lt"/>
              <a:buAutoNum type="arabicPeriod"/>
            </a:pPr>
            <a:r>
              <a:rPr lang="en-GB" sz="1000" dirty="0"/>
              <a:t>Pour </a:t>
            </a:r>
            <a:r>
              <a:rPr lang="en-GB" sz="1000" dirty="0" err="1"/>
              <a:t>qu’on</a:t>
            </a:r>
            <a:r>
              <a:rPr lang="en-GB" sz="1000" dirty="0"/>
              <a:t> </a:t>
            </a:r>
            <a:r>
              <a:rPr lang="en-GB" sz="1000" dirty="0" err="1"/>
              <a:t>puisse</a:t>
            </a:r>
            <a:r>
              <a:rPr lang="en-GB" sz="1000" dirty="0"/>
              <a:t> …</a:t>
            </a:r>
          </a:p>
          <a:p>
            <a:pPr marL="228600" indent="-228600">
              <a:buFont typeface="+mj-lt"/>
              <a:buAutoNum type="arabicPeriod"/>
            </a:pPr>
            <a:r>
              <a:rPr lang="en-GB" sz="1000" dirty="0"/>
              <a:t>Pour que la </a:t>
            </a:r>
            <a:r>
              <a:rPr lang="en-GB" sz="1000" dirty="0" err="1"/>
              <a:t>ville</a:t>
            </a:r>
            <a:r>
              <a:rPr lang="en-GB" sz="1000" dirty="0"/>
              <a:t> </a:t>
            </a:r>
            <a:r>
              <a:rPr lang="en-GB" sz="1000" dirty="0" err="1"/>
              <a:t>soit</a:t>
            </a:r>
            <a:r>
              <a:rPr lang="en-GB" sz="1000" dirty="0"/>
              <a:t> …</a:t>
            </a:r>
          </a:p>
          <a:p>
            <a:pPr marL="228600" indent="-228600">
              <a:buFont typeface="+mj-lt"/>
              <a:buAutoNum type="arabicPeriod"/>
            </a:pPr>
            <a:r>
              <a:rPr lang="en-GB" sz="1000" dirty="0"/>
              <a:t>Pour </a:t>
            </a:r>
            <a:r>
              <a:rPr lang="en-GB" sz="1000" dirty="0" err="1"/>
              <a:t>qu’il</a:t>
            </a:r>
            <a:r>
              <a:rPr lang="en-GB" sz="1000" dirty="0"/>
              <a:t> y ait plus de …</a:t>
            </a:r>
          </a:p>
          <a:p>
            <a:pPr marL="228600" indent="-228600">
              <a:buFont typeface="+mj-lt"/>
              <a:buAutoNum type="arabicPeriod"/>
            </a:pPr>
            <a:r>
              <a:rPr lang="en-GB" sz="1000" dirty="0"/>
              <a:t>Pour </a:t>
            </a:r>
            <a:r>
              <a:rPr lang="en-GB" sz="1000" dirty="0" err="1"/>
              <a:t>qu’il</a:t>
            </a:r>
            <a:r>
              <a:rPr lang="en-GB" sz="1000" dirty="0"/>
              <a:t> y ait </a:t>
            </a:r>
            <a:r>
              <a:rPr lang="en-GB" sz="1000" dirty="0" err="1"/>
              <a:t>moins</a:t>
            </a:r>
            <a:r>
              <a:rPr lang="en-GB" sz="1000" dirty="0"/>
              <a:t> de … </a:t>
            </a:r>
          </a:p>
        </p:txBody>
      </p:sp>
      <p:sp>
        <p:nvSpPr>
          <p:cNvPr id="7" name="Rectangle 6"/>
          <p:cNvSpPr/>
          <p:nvPr/>
        </p:nvSpPr>
        <p:spPr>
          <a:xfrm>
            <a:off x="4733365" y="141290"/>
            <a:ext cx="2414410" cy="6582239"/>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1200" b="1" u="sng" dirty="0"/>
              <a:t>Future developments</a:t>
            </a:r>
          </a:p>
          <a:p>
            <a:pPr marL="514350" indent="-514350">
              <a:buFont typeface="+mj-lt"/>
              <a:buAutoNum type="arabicPeriod"/>
            </a:pPr>
            <a:r>
              <a:rPr lang="en-GB" sz="1200" dirty="0">
                <a:solidFill>
                  <a:srgbClr val="00B050"/>
                </a:solidFill>
              </a:rPr>
              <a:t>In the future, (x2), next … , this weekend</a:t>
            </a:r>
          </a:p>
          <a:p>
            <a:pPr marL="514350" indent="-514350">
              <a:buFont typeface="+mj-lt"/>
              <a:buAutoNum type="arabicPeriod"/>
            </a:pPr>
            <a:r>
              <a:rPr lang="en-GB" sz="1200" dirty="0">
                <a:solidFill>
                  <a:srgbClr val="00B050"/>
                </a:solidFill>
              </a:rPr>
              <a:t>I’m going to go/we’re going</a:t>
            </a:r>
          </a:p>
          <a:p>
            <a:pPr marL="514350" indent="-514350">
              <a:buFont typeface="+mj-lt"/>
              <a:buAutoNum type="arabicPeriod"/>
            </a:pPr>
            <a:r>
              <a:rPr lang="en-GB" sz="1200" dirty="0">
                <a:solidFill>
                  <a:srgbClr val="00B050"/>
                </a:solidFill>
              </a:rPr>
              <a:t>I’m going to do/we’re going to do</a:t>
            </a:r>
          </a:p>
          <a:p>
            <a:pPr marL="514350" indent="-514350">
              <a:buFont typeface="+mj-lt"/>
              <a:buAutoNum type="arabicPeriod"/>
            </a:pPr>
            <a:r>
              <a:rPr lang="en-GB" sz="1200" dirty="0">
                <a:solidFill>
                  <a:srgbClr val="00B050"/>
                </a:solidFill>
              </a:rPr>
              <a:t>I’m going to play</a:t>
            </a:r>
          </a:p>
          <a:p>
            <a:pPr marL="514350" indent="-514350">
              <a:buFont typeface="+mj-lt"/>
              <a:buAutoNum type="arabicPeriod"/>
            </a:pPr>
            <a:r>
              <a:rPr lang="en-GB" sz="1200" dirty="0">
                <a:solidFill>
                  <a:srgbClr val="00B050"/>
                </a:solidFill>
              </a:rPr>
              <a:t>I’m going to eat</a:t>
            </a:r>
          </a:p>
          <a:p>
            <a:pPr marL="514350" indent="-514350">
              <a:buFont typeface="+mj-lt"/>
              <a:buAutoNum type="arabicPeriod"/>
            </a:pPr>
            <a:r>
              <a:rPr lang="en-GB" sz="1200" dirty="0">
                <a:solidFill>
                  <a:srgbClr val="00B050"/>
                </a:solidFill>
              </a:rPr>
              <a:t>We’re going to try, taste</a:t>
            </a:r>
          </a:p>
          <a:p>
            <a:pPr marL="514350" indent="-514350">
              <a:buFont typeface="+mj-lt"/>
              <a:buAutoNum type="arabicPeriod"/>
            </a:pPr>
            <a:r>
              <a:rPr lang="en-GB" sz="1200" dirty="0">
                <a:solidFill>
                  <a:srgbClr val="00B050"/>
                </a:solidFill>
              </a:rPr>
              <a:t>I’m going to buy</a:t>
            </a:r>
          </a:p>
          <a:p>
            <a:pPr marL="514350" indent="-514350">
              <a:buFont typeface="+mj-lt"/>
              <a:buAutoNum type="arabicPeriod"/>
            </a:pPr>
            <a:r>
              <a:rPr lang="en-GB" sz="1200" dirty="0">
                <a:solidFill>
                  <a:srgbClr val="00B050"/>
                </a:solidFill>
              </a:rPr>
              <a:t>I’m going to take</a:t>
            </a:r>
          </a:p>
          <a:p>
            <a:pPr marL="514350" indent="-514350">
              <a:buFont typeface="+mj-lt"/>
              <a:buAutoNum type="arabicPeriod"/>
            </a:pPr>
            <a:r>
              <a:rPr lang="en-GB" sz="1200" dirty="0">
                <a:solidFill>
                  <a:srgbClr val="00B050"/>
                </a:solidFill>
              </a:rPr>
              <a:t>We’re going to chill</a:t>
            </a:r>
          </a:p>
          <a:p>
            <a:pPr marL="514350" indent="-514350">
              <a:buFont typeface="+mj-lt"/>
              <a:buAutoNum type="arabicPeriod"/>
            </a:pPr>
            <a:r>
              <a:rPr lang="en-GB" sz="1200" dirty="0">
                <a:solidFill>
                  <a:srgbClr val="00B050"/>
                </a:solidFill>
              </a:rPr>
              <a:t>We’re going to see</a:t>
            </a:r>
          </a:p>
          <a:p>
            <a:pPr marL="514350" indent="-514350">
              <a:buFont typeface="+mj-lt"/>
              <a:buAutoNum type="arabicPeriod"/>
            </a:pPr>
            <a:r>
              <a:rPr lang="en-GB" sz="1200" dirty="0">
                <a:solidFill>
                  <a:srgbClr val="00B050"/>
                </a:solidFill>
              </a:rPr>
              <a:t>I’m going to visit</a:t>
            </a:r>
          </a:p>
          <a:p>
            <a:pPr marL="514350" indent="-514350">
              <a:buFont typeface="+mj-lt"/>
              <a:buAutoNum type="arabicPeriod"/>
            </a:pPr>
            <a:r>
              <a:rPr lang="en-GB" sz="1200" dirty="0">
                <a:solidFill>
                  <a:srgbClr val="00B050"/>
                </a:solidFill>
              </a:rPr>
              <a:t>I’d like</a:t>
            </a:r>
          </a:p>
          <a:p>
            <a:pPr marL="514350" indent="-514350">
              <a:buFont typeface="+mj-lt"/>
              <a:buAutoNum type="arabicPeriod"/>
            </a:pPr>
            <a:r>
              <a:rPr lang="en-GB" sz="1200" dirty="0">
                <a:solidFill>
                  <a:srgbClr val="00B050"/>
                </a:solidFill>
              </a:rPr>
              <a:t>I hop</a:t>
            </a:r>
          </a:p>
          <a:p>
            <a:pPr marL="514350" indent="-514350">
              <a:buFont typeface="+mj-lt"/>
              <a:buAutoNum type="arabicPeriod"/>
            </a:pPr>
            <a:r>
              <a:rPr lang="en-GB" sz="1200" dirty="0">
                <a:solidFill>
                  <a:srgbClr val="00B050"/>
                </a:solidFill>
              </a:rPr>
              <a:t>I intend to</a:t>
            </a:r>
          </a:p>
          <a:p>
            <a:pPr marL="514350" indent="-514350">
              <a:buFont typeface="+mj-lt"/>
              <a:buAutoNum type="arabicPeriod"/>
            </a:pPr>
            <a:r>
              <a:rPr lang="en-GB" sz="1200" dirty="0">
                <a:solidFill>
                  <a:srgbClr val="00B050"/>
                </a:solidFill>
              </a:rPr>
              <a:t>I want / we want / we want </a:t>
            </a:r>
          </a:p>
          <a:p>
            <a:pPr marL="514350" indent="-514350">
              <a:buFont typeface="+mj-lt"/>
              <a:buAutoNum type="arabicPeriod"/>
            </a:pPr>
            <a:endParaRPr lang="en-GB" sz="1200" dirty="0">
              <a:solidFill>
                <a:srgbClr val="00B050"/>
              </a:solidFill>
            </a:endParaRPr>
          </a:p>
          <a:p>
            <a:pPr marL="514350" indent="-514350">
              <a:buFont typeface="+mj-lt"/>
              <a:buAutoNum type="arabicPeriod"/>
            </a:pPr>
            <a:r>
              <a:rPr lang="en-GB" sz="1200" dirty="0">
                <a:solidFill>
                  <a:srgbClr val="00B050"/>
                </a:solidFill>
              </a:rPr>
              <a:t>It will be/it would be</a:t>
            </a:r>
          </a:p>
          <a:p>
            <a:pPr marL="514350" indent="-514350">
              <a:buFont typeface="+mj-lt"/>
              <a:buAutoNum type="arabicPeriod"/>
            </a:pPr>
            <a:r>
              <a:rPr lang="en-GB" sz="1200" dirty="0">
                <a:solidFill>
                  <a:srgbClr val="00B050"/>
                </a:solidFill>
              </a:rPr>
              <a:t>Because I really like</a:t>
            </a:r>
          </a:p>
          <a:p>
            <a:pPr marL="514350" indent="-514350">
              <a:buFont typeface="+mj-lt"/>
              <a:buAutoNum type="arabicPeriod"/>
            </a:pPr>
            <a:r>
              <a:rPr lang="en-GB" sz="1200" dirty="0">
                <a:solidFill>
                  <a:srgbClr val="00B050"/>
                </a:solidFill>
              </a:rPr>
              <a:t>Because I am</a:t>
            </a:r>
          </a:p>
          <a:p>
            <a:pPr marL="514350" indent="-514350">
              <a:buFont typeface="+mj-lt"/>
              <a:buAutoNum type="arabicPeriod"/>
            </a:pPr>
            <a:r>
              <a:rPr lang="en-GB" sz="1200" dirty="0">
                <a:solidFill>
                  <a:srgbClr val="FFC000"/>
                </a:solidFill>
              </a:rPr>
              <a:t>That will(would) give me the chance to  </a:t>
            </a:r>
          </a:p>
          <a:p>
            <a:pPr marL="514350" indent="-514350">
              <a:buFont typeface="+mj-lt"/>
              <a:buAutoNum type="arabicPeriod"/>
            </a:pPr>
            <a:r>
              <a:rPr lang="en-GB" sz="1200" dirty="0">
                <a:solidFill>
                  <a:srgbClr val="FFC000"/>
                </a:solidFill>
              </a:rPr>
              <a:t>That will(would) allow me to</a:t>
            </a:r>
          </a:p>
          <a:p>
            <a:pPr marL="514350" indent="-514350">
              <a:buFont typeface="+mj-lt"/>
              <a:buAutoNum type="arabicPeriod"/>
            </a:pPr>
            <a:r>
              <a:rPr lang="en-GB" sz="1200" dirty="0">
                <a:solidFill>
                  <a:srgbClr val="FFC000"/>
                </a:solidFill>
              </a:rPr>
              <a:t>That will(would) help to</a:t>
            </a:r>
          </a:p>
          <a:p>
            <a:pPr marL="514350" indent="-514350">
              <a:buFont typeface="+mj-lt"/>
              <a:buAutoNum type="arabicPeriod"/>
            </a:pPr>
            <a:r>
              <a:rPr lang="en-GB" sz="1200" dirty="0">
                <a:solidFill>
                  <a:srgbClr val="FFC000"/>
                </a:solidFill>
              </a:rPr>
              <a:t>I’ll be able / we’ll be able</a:t>
            </a:r>
          </a:p>
          <a:p>
            <a:pPr marL="514350" indent="-514350">
              <a:buFont typeface="+mj-lt"/>
              <a:buAutoNum type="arabicPeriod"/>
            </a:pPr>
            <a:r>
              <a:rPr lang="en-GB" sz="1200" dirty="0">
                <a:solidFill>
                  <a:srgbClr val="FFC000"/>
                </a:solidFill>
              </a:rPr>
              <a:t>I’d like</a:t>
            </a:r>
          </a:p>
          <a:p>
            <a:pPr marL="514350" indent="-514350">
              <a:buFont typeface="+mj-lt"/>
              <a:buAutoNum type="arabicPeriod"/>
            </a:pPr>
            <a:r>
              <a:rPr lang="en-GB" sz="1200" dirty="0">
                <a:solidFill>
                  <a:srgbClr val="FFC000"/>
                </a:solidFill>
              </a:rPr>
              <a:t>We should, I should</a:t>
            </a:r>
          </a:p>
          <a:p>
            <a:pPr marL="514350" indent="-514350">
              <a:buFont typeface="+mj-lt"/>
              <a:buAutoNum type="arabicPeriod"/>
            </a:pPr>
            <a:r>
              <a:rPr lang="en-GB" sz="1200" dirty="0">
                <a:solidFill>
                  <a:srgbClr val="FFC000"/>
                </a:solidFill>
              </a:rPr>
              <a:t>I hope</a:t>
            </a:r>
          </a:p>
          <a:p>
            <a:pPr marL="514350" indent="-514350">
              <a:buFont typeface="+mj-lt"/>
              <a:buAutoNum type="arabicPeriod"/>
            </a:pPr>
            <a:r>
              <a:rPr lang="en-GB" sz="1200" dirty="0">
                <a:solidFill>
                  <a:srgbClr val="FFC000"/>
                </a:solidFill>
              </a:rPr>
              <a:t>There will be</a:t>
            </a:r>
          </a:p>
          <a:p>
            <a:pPr marL="514350" indent="-514350">
              <a:buFont typeface="+mj-lt"/>
              <a:buAutoNum type="arabicPeriod"/>
            </a:pPr>
            <a:r>
              <a:rPr lang="en-GB" sz="1200" dirty="0">
                <a:solidFill>
                  <a:srgbClr val="FF0000"/>
                </a:solidFill>
              </a:rPr>
              <a:t>Topic specific vocabulary</a:t>
            </a:r>
            <a:endParaRPr lang="en-GB" sz="1200" dirty="0"/>
          </a:p>
          <a:p>
            <a:pPr marL="514350" indent="-514350">
              <a:buFont typeface="+mj-lt"/>
              <a:buAutoNum type="arabicPeriod"/>
            </a:pPr>
            <a:r>
              <a:rPr lang="en-GB" sz="1200" dirty="0">
                <a:solidFill>
                  <a:srgbClr val="FF0000"/>
                </a:solidFill>
              </a:rPr>
              <a:t>I doubt I’m going to be able</a:t>
            </a:r>
          </a:p>
          <a:p>
            <a:pPr marL="514350" indent="-514350">
              <a:buFont typeface="+mj-lt"/>
              <a:buAutoNum type="arabicPeriod"/>
            </a:pPr>
            <a:r>
              <a:rPr lang="en-GB" sz="1200" dirty="0">
                <a:solidFill>
                  <a:srgbClr val="FF0000"/>
                </a:solidFill>
              </a:rPr>
              <a:t>I don’t think that I’m going to …</a:t>
            </a:r>
          </a:p>
        </p:txBody>
      </p:sp>
      <p:sp>
        <p:nvSpPr>
          <p:cNvPr id="10" name="Rectangle 9"/>
          <p:cNvSpPr/>
          <p:nvPr/>
        </p:nvSpPr>
        <p:spPr>
          <a:xfrm>
            <a:off x="9557105" y="141290"/>
            <a:ext cx="2079960" cy="648065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GB" sz="1000" b="1" u="sng" dirty="0"/>
              <a:t>How are you going to improve your local area?</a:t>
            </a:r>
          </a:p>
          <a:p>
            <a:pPr marL="228600" indent="-228600">
              <a:buFont typeface="+mj-lt"/>
              <a:buAutoNum type="arabicPeriod"/>
            </a:pPr>
            <a:r>
              <a:rPr lang="en-GB" sz="1000" dirty="0"/>
              <a:t>We’ll improve the public transport</a:t>
            </a:r>
          </a:p>
          <a:p>
            <a:pPr marL="228600" indent="-228600">
              <a:buFont typeface="+mj-lt"/>
              <a:buAutoNum type="arabicPeriod"/>
            </a:pPr>
            <a:r>
              <a:rPr lang="en-GB" sz="1000" dirty="0"/>
              <a:t>We’ll invest in entertainment</a:t>
            </a:r>
          </a:p>
          <a:p>
            <a:pPr marL="228600" indent="-228600">
              <a:buFont typeface="+mj-lt"/>
              <a:buAutoNum type="arabicPeriod"/>
            </a:pPr>
            <a:endParaRPr lang="en-GB" sz="1000" dirty="0"/>
          </a:p>
          <a:p>
            <a:pPr marL="228600" indent="-228600">
              <a:buFont typeface="+mj-lt"/>
              <a:buAutoNum type="arabicPeriod"/>
            </a:pPr>
            <a:r>
              <a:rPr lang="en-GB" sz="1000" dirty="0"/>
              <a:t>We’ll create a pedestrian zone</a:t>
            </a:r>
          </a:p>
          <a:p>
            <a:pPr marL="228600" indent="-228600">
              <a:buFont typeface="+mj-lt"/>
              <a:buAutoNum type="arabicPeriod"/>
            </a:pPr>
            <a:r>
              <a:rPr lang="en-GB" sz="1000" dirty="0"/>
              <a:t>We’ll have a new cinema built</a:t>
            </a:r>
          </a:p>
          <a:p>
            <a:pPr marL="228600" indent="-228600">
              <a:buFont typeface="+mj-lt"/>
              <a:buAutoNum type="arabicPeriod"/>
            </a:pPr>
            <a:endParaRPr lang="en-GB" sz="1000" dirty="0"/>
          </a:p>
          <a:p>
            <a:pPr marL="228600" indent="-228600">
              <a:buFont typeface="+mj-lt"/>
              <a:buAutoNum type="arabicPeriod"/>
            </a:pPr>
            <a:r>
              <a:rPr lang="en-GB" sz="1000" dirty="0"/>
              <a:t>We’ll add a recycling centre</a:t>
            </a:r>
          </a:p>
          <a:p>
            <a:pPr marL="228600" indent="-228600">
              <a:buFont typeface="+mj-lt"/>
              <a:buAutoNum type="arabicPeriod"/>
            </a:pPr>
            <a:r>
              <a:rPr lang="en-GB" sz="1000" dirty="0"/>
              <a:t>We’ll attract more businesses</a:t>
            </a:r>
          </a:p>
          <a:p>
            <a:pPr marL="228600" indent="-228600">
              <a:buFont typeface="+mj-lt"/>
              <a:buAutoNum type="arabicPeriod"/>
            </a:pPr>
            <a:r>
              <a:rPr lang="en-GB" sz="1000" dirty="0"/>
              <a:t>We’ll organise a recycling system</a:t>
            </a:r>
          </a:p>
          <a:p>
            <a:pPr marL="228600" indent="-228600">
              <a:buFont typeface="+mj-lt"/>
              <a:buAutoNum type="arabicPeriod"/>
            </a:pPr>
            <a:r>
              <a:rPr lang="en-GB" sz="1000" dirty="0"/>
              <a:t>We’ll install a lot of bins</a:t>
            </a:r>
          </a:p>
          <a:p>
            <a:pPr marL="228600" indent="-228600">
              <a:buFont typeface="+mj-lt"/>
              <a:buAutoNum type="arabicPeriod"/>
            </a:pPr>
            <a:r>
              <a:rPr lang="en-GB" sz="1000" dirty="0"/>
              <a:t>We’ll hire more police officers</a:t>
            </a:r>
          </a:p>
          <a:p>
            <a:pPr marL="228600" indent="-228600">
              <a:buFont typeface="+mj-lt"/>
              <a:buAutoNum type="arabicPeriod"/>
            </a:pPr>
            <a:endParaRPr lang="en-GB" sz="1000" dirty="0"/>
          </a:p>
          <a:p>
            <a:pPr marL="228600" indent="-228600">
              <a:buFont typeface="+mj-lt"/>
              <a:buAutoNum type="arabicPeriod"/>
            </a:pPr>
            <a:r>
              <a:rPr lang="en-GB" sz="1000" dirty="0"/>
              <a:t>We’ll create more green spaces</a:t>
            </a:r>
          </a:p>
          <a:p>
            <a:pPr marL="228600" indent="-228600">
              <a:buFont typeface="+mj-lt"/>
              <a:buAutoNum type="arabicPeriod"/>
            </a:pPr>
            <a:r>
              <a:rPr lang="en-GB" sz="1000" dirty="0"/>
              <a:t>We’ll build a new stadium</a:t>
            </a:r>
          </a:p>
          <a:p>
            <a:pPr marL="228600" indent="-228600">
              <a:buFont typeface="+mj-lt"/>
              <a:buAutoNum type="arabicPeriod"/>
            </a:pPr>
            <a:r>
              <a:rPr lang="en-GB" sz="1000" dirty="0"/>
              <a:t>We’ll invest in the transport network</a:t>
            </a:r>
          </a:p>
          <a:p>
            <a:pPr marL="228600" indent="-228600">
              <a:buFont typeface="+mj-lt"/>
              <a:buAutoNum type="arabicPeriod"/>
            </a:pPr>
            <a:r>
              <a:rPr lang="en-GB" sz="1000" dirty="0"/>
              <a:t>We’ll attract fashion shops</a:t>
            </a:r>
          </a:p>
          <a:p>
            <a:pPr marL="228600" indent="-228600">
              <a:buFont typeface="+mj-lt"/>
              <a:buAutoNum type="arabicPeriod"/>
            </a:pPr>
            <a:r>
              <a:rPr lang="en-GB" sz="1000" dirty="0"/>
              <a:t>The government has </a:t>
            </a:r>
          </a:p>
          <a:p>
            <a:pPr marL="228600" indent="-228600">
              <a:buFont typeface="+mj-lt"/>
              <a:buAutoNum type="arabicPeriod"/>
            </a:pPr>
            <a:r>
              <a:rPr lang="en-GB" sz="1000" dirty="0"/>
              <a:t>The government has decided to</a:t>
            </a:r>
          </a:p>
          <a:p>
            <a:pPr marL="228600" indent="-228600">
              <a:buFont typeface="+mj-lt"/>
              <a:buAutoNum type="arabicPeriod"/>
            </a:pPr>
            <a:r>
              <a:rPr lang="en-GB" sz="1000" dirty="0"/>
              <a:t>The government intends to invest in</a:t>
            </a:r>
          </a:p>
          <a:p>
            <a:pPr marL="228600" indent="-228600">
              <a:buFont typeface="+mj-lt"/>
              <a:buAutoNum type="arabicPeriod"/>
            </a:pPr>
            <a:endParaRPr lang="en-GB" sz="1000" dirty="0"/>
          </a:p>
          <a:p>
            <a:pPr marL="228600" indent="-228600">
              <a:buFont typeface="+mj-lt"/>
              <a:buAutoNum type="arabicPeriod"/>
            </a:pPr>
            <a:r>
              <a:rPr lang="en-GB" sz="1000" dirty="0"/>
              <a:t>We intend to </a:t>
            </a:r>
          </a:p>
          <a:p>
            <a:pPr marL="228600" indent="-228600">
              <a:buFont typeface="+mj-lt"/>
              <a:buAutoNum type="arabicPeriod"/>
            </a:pPr>
            <a:r>
              <a:rPr lang="en-GB" sz="1000" dirty="0"/>
              <a:t>We hope</a:t>
            </a:r>
          </a:p>
          <a:p>
            <a:pPr marL="228600" indent="-228600">
              <a:buFont typeface="+mj-lt"/>
              <a:buAutoNum type="arabicPeriod"/>
            </a:pPr>
            <a:r>
              <a:rPr lang="en-GB" sz="1000" dirty="0"/>
              <a:t>We should</a:t>
            </a:r>
          </a:p>
          <a:p>
            <a:pPr marL="228600" indent="-228600">
              <a:buFont typeface="+mj-lt"/>
              <a:buAutoNum type="arabicPeriod"/>
            </a:pPr>
            <a:r>
              <a:rPr lang="en-GB" sz="1000" dirty="0"/>
              <a:t>It’ll be necessary to</a:t>
            </a:r>
          </a:p>
          <a:p>
            <a:pPr marL="228600" indent="-228600">
              <a:buFont typeface="+mj-lt"/>
              <a:buAutoNum type="arabicPeriod"/>
            </a:pPr>
            <a:endParaRPr lang="en-GB" sz="1000" dirty="0"/>
          </a:p>
          <a:p>
            <a:pPr marL="228600" indent="-228600">
              <a:buFont typeface="+mj-lt"/>
              <a:buAutoNum type="arabicPeriod"/>
            </a:pPr>
            <a:r>
              <a:rPr lang="en-GB" sz="1000" dirty="0"/>
              <a:t>So that we can</a:t>
            </a:r>
          </a:p>
          <a:p>
            <a:pPr marL="228600" indent="-228600">
              <a:buFont typeface="+mj-lt"/>
              <a:buAutoNum type="arabicPeriod"/>
            </a:pPr>
            <a:r>
              <a:rPr lang="en-GB" sz="1000" dirty="0"/>
              <a:t>So that the town is</a:t>
            </a:r>
          </a:p>
          <a:p>
            <a:pPr marL="228600" indent="-228600">
              <a:buFont typeface="+mj-lt"/>
              <a:buAutoNum type="arabicPeriod"/>
            </a:pPr>
            <a:r>
              <a:rPr lang="en-GB" sz="1000" dirty="0"/>
              <a:t>So that there’s more</a:t>
            </a:r>
          </a:p>
          <a:p>
            <a:pPr marL="228600" indent="-228600">
              <a:buFont typeface="+mj-lt"/>
              <a:buAutoNum type="arabicPeriod"/>
            </a:pPr>
            <a:r>
              <a:rPr lang="en-GB" sz="1000" dirty="0"/>
              <a:t>So that there’s less</a:t>
            </a:r>
          </a:p>
        </p:txBody>
      </p:sp>
    </p:spTree>
    <p:extLst>
      <p:ext uri="{BB962C8B-B14F-4D97-AF65-F5344CB8AC3E}">
        <p14:creationId xmlns:p14="http://schemas.microsoft.com/office/powerpoint/2010/main" val="3837579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4092" y="179357"/>
            <a:ext cx="2119711" cy="1134288"/>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b="1" u="sng" dirty="0"/>
              <a:t>Conditionals and whys</a:t>
            </a:r>
          </a:p>
          <a:p>
            <a:r>
              <a:rPr lang="en-GB" sz="1200" dirty="0"/>
              <a:t>What would you change about your local area?</a:t>
            </a:r>
          </a:p>
          <a:p>
            <a:r>
              <a:rPr lang="en-GB" sz="1200" dirty="0"/>
              <a:t>In which area in France/Spain would you like to live?</a:t>
            </a:r>
          </a:p>
        </p:txBody>
      </p:sp>
      <p:sp>
        <p:nvSpPr>
          <p:cNvPr id="3" name="Rectangle 2"/>
          <p:cNvSpPr/>
          <p:nvPr/>
        </p:nvSpPr>
        <p:spPr>
          <a:xfrm>
            <a:off x="7100805" y="179356"/>
            <a:ext cx="2298042" cy="642750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342900" indent="-342900">
              <a:buFont typeface="+mj-lt"/>
              <a:buAutoNum type="arabicPeriod"/>
            </a:pPr>
            <a:r>
              <a:rPr lang="en-GB" sz="1300" dirty="0" err="1"/>
              <a:t>améliorer</a:t>
            </a:r>
            <a:r>
              <a:rPr lang="en-GB" sz="1300" dirty="0"/>
              <a:t> </a:t>
            </a:r>
            <a:r>
              <a:rPr lang="en-GB" sz="1300" dirty="0">
                <a:solidFill>
                  <a:schemeClr val="tx1"/>
                </a:solidFill>
              </a:rPr>
              <a:t>les transports </a:t>
            </a:r>
            <a:r>
              <a:rPr lang="en-GB" sz="1300" dirty="0" err="1">
                <a:solidFill>
                  <a:schemeClr val="tx1"/>
                </a:solidFill>
              </a:rPr>
              <a:t>en</a:t>
            </a:r>
            <a:r>
              <a:rPr lang="en-GB" sz="1300" dirty="0">
                <a:solidFill>
                  <a:schemeClr val="tx1"/>
                </a:solidFill>
              </a:rPr>
              <a:t> </a:t>
            </a:r>
            <a:r>
              <a:rPr lang="en-GB" sz="1300" dirty="0" err="1">
                <a:solidFill>
                  <a:schemeClr val="tx1"/>
                </a:solidFill>
              </a:rPr>
              <a:t>commun</a:t>
            </a:r>
            <a:endParaRPr lang="en-GB" sz="1300" dirty="0"/>
          </a:p>
          <a:p>
            <a:pPr marL="342900" indent="-342900">
              <a:buFont typeface="+mj-lt"/>
              <a:buAutoNum type="arabicPeriod"/>
            </a:pPr>
            <a:r>
              <a:rPr lang="en-GB" sz="1300" dirty="0" err="1"/>
              <a:t>investir</a:t>
            </a:r>
            <a:r>
              <a:rPr lang="en-GB" sz="1300" dirty="0"/>
              <a:t> </a:t>
            </a:r>
            <a:r>
              <a:rPr lang="en-GB" sz="1300" dirty="0" err="1"/>
              <a:t>dans</a:t>
            </a:r>
            <a:r>
              <a:rPr lang="en-GB" sz="1300" dirty="0"/>
              <a:t> </a:t>
            </a:r>
            <a:r>
              <a:rPr lang="en-GB" sz="1300" dirty="0">
                <a:solidFill>
                  <a:schemeClr val="tx1"/>
                </a:solidFill>
              </a:rPr>
              <a:t>les divertissements</a:t>
            </a:r>
            <a:endParaRPr lang="en-GB" sz="1300" dirty="0"/>
          </a:p>
          <a:p>
            <a:pPr marL="342900" indent="-342900">
              <a:buFont typeface="+mj-lt"/>
              <a:buAutoNum type="arabicPeriod"/>
            </a:pPr>
            <a:r>
              <a:rPr lang="en-GB" sz="1300" dirty="0" err="1"/>
              <a:t>créer</a:t>
            </a:r>
            <a:r>
              <a:rPr lang="en-GB" sz="1300" dirty="0"/>
              <a:t> </a:t>
            </a:r>
            <a:r>
              <a:rPr lang="en-GB" sz="1300" dirty="0" err="1"/>
              <a:t>une</a:t>
            </a:r>
            <a:r>
              <a:rPr lang="en-GB" sz="1300" dirty="0"/>
              <a:t> zone </a:t>
            </a:r>
            <a:r>
              <a:rPr lang="en-GB" sz="1300" dirty="0" err="1"/>
              <a:t>piétonne</a:t>
            </a:r>
            <a:r>
              <a:rPr lang="en-GB" sz="1300" dirty="0"/>
              <a:t> </a:t>
            </a:r>
          </a:p>
          <a:p>
            <a:pPr marL="342900" indent="-342900">
              <a:buFont typeface="+mj-lt"/>
              <a:buAutoNum type="arabicPeriod"/>
            </a:pPr>
            <a:r>
              <a:rPr lang="en-GB" sz="1300" dirty="0"/>
              <a:t>faire </a:t>
            </a:r>
            <a:r>
              <a:rPr lang="en-GB" sz="1300" dirty="0" err="1"/>
              <a:t>construire</a:t>
            </a:r>
            <a:r>
              <a:rPr lang="en-GB" sz="1300" dirty="0"/>
              <a:t> </a:t>
            </a:r>
            <a:r>
              <a:rPr lang="en-GB" sz="1300" dirty="0">
                <a:solidFill>
                  <a:schemeClr val="tx1"/>
                </a:solidFill>
              </a:rPr>
              <a:t>un nouveau </a:t>
            </a:r>
            <a:r>
              <a:rPr lang="en-GB" sz="1300" dirty="0" err="1">
                <a:solidFill>
                  <a:schemeClr val="tx1"/>
                </a:solidFill>
              </a:rPr>
              <a:t>cinéma</a:t>
            </a:r>
            <a:endParaRPr lang="en-GB" sz="1300" dirty="0"/>
          </a:p>
          <a:p>
            <a:pPr marL="342900" indent="-342900">
              <a:buFont typeface="+mj-lt"/>
              <a:buAutoNum type="arabicPeriod"/>
            </a:pPr>
            <a:r>
              <a:rPr lang="en-GB" sz="1300" dirty="0" err="1"/>
              <a:t>ajouter</a:t>
            </a:r>
            <a:r>
              <a:rPr lang="en-GB" sz="1300" dirty="0"/>
              <a:t> un centre de </a:t>
            </a:r>
            <a:r>
              <a:rPr lang="en-GB" sz="1300" dirty="0" err="1"/>
              <a:t>recyclage</a:t>
            </a:r>
            <a:endParaRPr lang="en-GB" sz="1300" dirty="0"/>
          </a:p>
          <a:p>
            <a:pPr marL="342900" indent="-342900">
              <a:buFont typeface="+mj-lt"/>
              <a:buAutoNum type="arabicPeriod"/>
            </a:pPr>
            <a:r>
              <a:rPr lang="en-GB" sz="1300" dirty="0" err="1"/>
              <a:t>attirer</a:t>
            </a:r>
            <a:r>
              <a:rPr lang="en-GB" sz="1300" dirty="0"/>
              <a:t> plus de </a:t>
            </a:r>
            <a:r>
              <a:rPr lang="en-GB" sz="1300" dirty="0" err="1"/>
              <a:t>commerces</a:t>
            </a:r>
            <a:r>
              <a:rPr lang="en-GB" sz="1300" dirty="0"/>
              <a:t> </a:t>
            </a:r>
          </a:p>
          <a:p>
            <a:pPr marL="342900" indent="-342900">
              <a:buFont typeface="+mj-lt"/>
              <a:buAutoNum type="arabicPeriod"/>
            </a:pPr>
            <a:r>
              <a:rPr lang="en-GB" sz="1300" dirty="0"/>
              <a:t>organiser un </a:t>
            </a:r>
            <a:r>
              <a:rPr lang="en-GB" sz="1300" dirty="0" err="1"/>
              <a:t>système</a:t>
            </a:r>
            <a:r>
              <a:rPr lang="en-GB" sz="1300" dirty="0"/>
              <a:t> de </a:t>
            </a:r>
            <a:r>
              <a:rPr lang="en-GB" sz="1300" dirty="0" err="1"/>
              <a:t>recyclage</a:t>
            </a:r>
            <a:endParaRPr lang="en-GB" sz="1300" dirty="0"/>
          </a:p>
          <a:p>
            <a:pPr marL="342900" indent="-342900">
              <a:buFont typeface="+mj-lt"/>
              <a:buAutoNum type="arabicPeriod"/>
            </a:pPr>
            <a:r>
              <a:rPr lang="en-GB" sz="1300" dirty="0"/>
              <a:t>installer beaucoup de </a:t>
            </a:r>
            <a:r>
              <a:rPr lang="en-GB" sz="1300" dirty="0" err="1"/>
              <a:t>poubelles</a:t>
            </a:r>
            <a:r>
              <a:rPr lang="en-GB" sz="1300" dirty="0"/>
              <a:t> </a:t>
            </a:r>
          </a:p>
          <a:p>
            <a:pPr marL="342900" indent="-342900">
              <a:buFont typeface="+mj-lt"/>
              <a:buAutoNum type="arabicPeriod"/>
            </a:pPr>
            <a:r>
              <a:rPr lang="en-GB" sz="1300" dirty="0" err="1"/>
              <a:t>embaucher</a:t>
            </a:r>
            <a:r>
              <a:rPr lang="en-GB" sz="1300" dirty="0"/>
              <a:t> plus </a:t>
            </a:r>
            <a:r>
              <a:rPr lang="en-GB" sz="1300" dirty="0" err="1"/>
              <a:t>d’agents</a:t>
            </a:r>
            <a:r>
              <a:rPr lang="en-GB" sz="1300" dirty="0"/>
              <a:t> de police</a:t>
            </a:r>
          </a:p>
          <a:p>
            <a:pPr marL="342900" indent="-342900">
              <a:buFont typeface="+mj-lt"/>
              <a:buAutoNum type="arabicPeriod"/>
            </a:pPr>
            <a:r>
              <a:rPr lang="en-GB" sz="1300" dirty="0" err="1"/>
              <a:t>créer</a:t>
            </a:r>
            <a:r>
              <a:rPr lang="en-GB" sz="1300" dirty="0"/>
              <a:t> plus </a:t>
            </a:r>
            <a:r>
              <a:rPr lang="en-GB" sz="1300" dirty="0" err="1"/>
              <a:t>d’espaces</a:t>
            </a:r>
            <a:r>
              <a:rPr lang="en-GB" sz="1300" dirty="0"/>
              <a:t> </a:t>
            </a:r>
            <a:r>
              <a:rPr lang="en-GB" sz="1300" dirty="0" err="1"/>
              <a:t>vertes</a:t>
            </a:r>
            <a:endParaRPr lang="en-GB" sz="1300" dirty="0"/>
          </a:p>
          <a:p>
            <a:pPr marL="342900" indent="-342900">
              <a:buFont typeface="+mj-lt"/>
              <a:buAutoNum type="arabicPeriod"/>
            </a:pPr>
            <a:r>
              <a:rPr lang="en-GB" sz="1300" dirty="0"/>
              <a:t>faire </a:t>
            </a:r>
            <a:r>
              <a:rPr lang="en-GB" sz="1300" dirty="0" err="1"/>
              <a:t>construire</a:t>
            </a:r>
            <a:r>
              <a:rPr lang="en-GB" sz="1300" dirty="0"/>
              <a:t> un nouveau </a:t>
            </a:r>
            <a:r>
              <a:rPr lang="en-GB" sz="1300" dirty="0" err="1"/>
              <a:t>stade</a:t>
            </a:r>
            <a:endParaRPr lang="en-GB" sz="1300" dirty="0"/>
          </a:p>
          <a:p>
            <a:pPr marL="342900" indent="-342900">
              <a:buFont typeface="+mj-lt"/>
              <a:buAutoNum type="arabicPeriod"/>
            </a:pPr>
            <a:r>
              <a:rPr lang="en-GB" sz="1300" dirty="0" err="1"/>
              <a:t>investir</a:t>
            </a:r>
            <a:r>
              <a:rPr lang="en-GB" sz="1300" dirty="0"/>
              <a:t> </a:t>
            </a:r>
            <a:r>
              <a:rPr lang="en-GB" sz="1300" dirty="0" err="1"/>
              <a:t>dans</a:t>
            </a:r>
            <a:r>
              <a:rPr lang="en-GB" sz="1300" dirty="0"/>
              <a:t> les </a:t>
            </a:r>
            <a:r>
              <a:rPr lang="en-GB" sz="1300" dirty="0" err="1"/>
              <a:t>réseaux</a:t>
            </a:r>
            <a:r>
              <a:rPr lang="en-GB" sz="1300" dirty="0"/>
              <a:t> de transports</a:t>
            </a:r>
          </a:p>
          <a:p>
            <a:pPr marL="342900" indent="-342900">
              <a:buFont typeface="+mj-lt"/>
              <a:buAutoNum type="arabicPeriod"/>
            </a:pPr>
            <a:r>
              <a:rPr lang="en-GB" sz="1300" dirty="0" err="1"/>
              <a:t>attirer</a:t>
            </a:r>
            <a:r>
              <a:rPr lang="en-GB" sz="1300" dirty="0"/>
              <a:t> des </a:t>
            </a:r>
            <a:r>
              <a:rPr lang="en-GB" sz="1300" dirty="0" err="1"/>
              <a:t>magasins</a:t>
            </a:r>
            <a:r>
              <a:rPr lang="en-GB" sz="1300" dirty="0"/>
              <a:t> de mode</a:t>
            </a:r>
          </a:p>
          <a:p>
            <a:pPr marL="342900" indent="-342900">
              <a:buFont typeface="+mj-lt"/>
              <a:buAutoNum type="arabicPeriod"/>
            </a:pPr>
            <a:endParaRPr lang="en-GB" sz="1300" dirty="0"/>
          </a:p>
          <a:p>
            <a:pPr marL="342900" indent="-342900">
              <a:buFont typeface="+mj-lt"/>
              <a:buAutoNum type="arabicPeriod"/>
            </a:pPr>
            <a:endParaRPr lang="en-GB" sz="1300" dirty="0"/>
          </a:p>
          <a:p>
            <a:pPr marL="342900" indent="-342900">
              <a:buFont typeface="+mj-lt"/>
              <a:buAutoNum type="arabicPeriod"/>
            </a:pPr>
            <a:r>
              <a:rPr lang="en-GB" sz="1300" dirty="0"/>
              <a:t>Pour </a:t>
            </a:r>
            <a:r>
              <a:rPr lang="en-GB" sz="1300" dirty="0" err="1"/>
              <a:t>qu’on</a:t>
            </a:r>
            <a:r>
              <a:rPr lang="en-GB" sz="1300" dirty="0"/>
              <a:t> </a:t>
            </a:r>
            <a:r>
              <a:rPr lang="en-GB" sz="1300" dirty="0" err="1"/>
              <a:t>puisse</a:t>
            </a:r>
            <a:r>
              <a:rPr lang="en-GB" sz="1300" dirty="0"/>
              <a:t> …</a:t>
            </a:r>
          </a:p>
          <a:p>
            <a:pPr marL="342900" indent="-342900">
              <a:buFont typeface="+mj-lt"/>
              <a:buAutoNum type="arabicPeriod"/>
            </a:pPr>
            <a:r>
              <a:rPr lang="en-GB" sz="1300" dirty="0"/>
              <a:t>Pour que la </a:t>
            </a:r>
            <a:r>
              <a:rPr lang="en-GB" sz="1300" dirty="0" err="1"/>
              <a:t>ville</a:t>
            </a:r>
            <a:r>
              <a:rPr lang="en-GB" sz="1300" dirty="0"/>
              <a:t> </a:t>
            </a:r>
            <a:r>
              <a:rPr lang="en-GB" sz="1300" dirty="0" err="1"/>
              <a:t>soit</a:t>
            </a:r>
            <a:r>
              <a:rPr lang="en-GB" sz="1300" dirty="0"/>
              <a:t> …</a:t>
            </a:r>
          </a:p>
          <a:p>
            <a:pPr marL="342900" indent="-342900">
              <a:buFont typeface="+mj-lt"/>
              <a:buAutoNum type="arabicPeriod"/>
            </a:pPr>
            <a:r>
              <a:rPr lang="en-GB" sz="1300" dirty="0"/>
              <a:t>Pour </a:t>
            </a:r>
            <a:r>
              <a:rPr lang="en-GB" sz="1300" dirty="0" err="1"/>
              <a:t>qu’il</a:t>
            </a:r>
            <a:r>
              <a:rPr lang="en-GB" sz="1300" dirty="0"/>
              <a:t> y ait plus de …</a:t>
            </a:r>
          </a:p>
          <a:p>
            <a:pPr marL="342900" indent="-342900">
              <a:buFont typeface="+mj-lt"/>
              <a:buAutoNum type="arabicPeriod"/>
            </a:pPr>
            <a:r>
              <a:rPr lang="en-GB" sz="1300" dirty="0"/>
              <a:t>Pour </a:t>
            </a:r>
            <a:r>
              <a:rPr lang="en-GB" sz="1300" dirty="0" err="1"/>
              <a:t>qu’il</a:t>
            </a:r>
            <a:r>
              <a:rPr lang="en-GB" sz="1300" dirty="0"/>
              <a:t> y ait </a:t>
            </a:r>
            <a:r>
              <a:rPr lang="en-GB" sz="1300" dirty="0" err="1"/>
              <a:t>moins</a:t>
            </a:r>
            <a:r>
              <a:rPr lang="en-GB" sz="1300" dirty="0"/>
              <a:t> de … </a:t>
            </a:r>
          </a:p>
        </p:txBody>
      </p:sp>
      <p:sp>
        <p:nvSpPr>
          <p:cNvPr id="4" name="Rectangle 3"/>
          <p:cNvSpPr/>
          <p:nvPr/>
        </p:nvSpPr>
        <p:spPr>
          <a:xfrm>
            <a:off x="2379696" y="179357"/>
            <a:ext cx="2299881" cy="6427506"/>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1400" b="1" u="sng" dirty="0"/>
              <a:t>Changes I’d make</a:t>
            </a:r>
          </a:p>
          <a:p>
            <a:pPr marL="514350" indent="-514350">
              <a:buFont typeface="+mj-lt"/>
              <a:buAutoNum type="arabicPeriod"/>
            </a:pPr>
            <a:r>
              <a:rPr lang="en-GB" sz="1400" dirty="0">
                <a:solidFill>
                  <a:srgbClr val="00B050"/>
                </a:solidFill>
              </a:rPr>
              <a:t>Je </a:t>
            </a:r>
            <a:r>
              <a:rPr lang="en-GB" sz="1400" dirty="0" err="1">
                <a:solidFill>
                  <a:srgbClr val="00B050"/>
                </a:solidFill>
              </a:rPr>
              <a:t>voudrais</a:t>
            </a:r>
            <a:endParaRPr lang="en-GB" sz="1400" dirty="0">
              <a:solidFill>
                <a:srgbClr val="00B050"/>
              </a:solidFill>
            </a:endParaRPr>
          </a:p>
          <a:p>
            <a:pPr marL="514350" indent="-514350">
              <a:buFont typeface="+mj-lt"/>
              <a:buAutoNum type="arabicPeriod"/>
            </a:pPr>
            <a:r>
              <a:rPr lang="en-GB" sz="1400" dirty="0">
                <a:solidFill>
                  <a:srgbClr val="00B050"/>
                </a:solidFill>
              </a:rPr>
              <a:t>Je </a:t>
            </a:r>
            <a:r>
              <a:rPr lang="en-GB" sz="1400" dirty="0" err="1">
                <a:solidFill>
                  <a:srgbClr val="00B050"/>
                </a:solidFill>
              </a:rPr>
              <a:t>recommanderais</a:t>
            </a:r>
            <a:endParaRPr lang="en-GB" sz="1400" dirty="0">
              <a:solidFill>
                <a:srgbClr val="00B050"/>
              </a:solidFill>
            </a:endParaRPr>
          </a:p>
          <a:p>
            <a:pPr marL="514350" indent="-514350">
              <a:buFont typeface="+mj-lt"/>
              <a:buAutoNum type="arabicPeriod"/>
            </a:pPr>
            <a:r>
              <a:rPr lang="en-GB" sz="1400" dirty="0">
                <a:solidFill>
                  <a:srgbClr val="00B050"/>
                </a:solidFill>
              </a:rPr>
              <a:t>Il </a:t>
            </a:r>
            <a:r>
              <a:rPr lang="en-GB" sz="1400" dirty="0" err="1">
                <a:solidFill>
                  <a:srgbClr val="00B050"/>
                </a:solidFill>
              </a:rPr>
              <a:t>faut</a:t>
            </a:r>
            <a:r>
              <a:rPr lang="en-GB" sz="1400" dirty="0">
                <a:solidFill>
                  <a:srgbClr val="00B050"/>
                </a:solidFill>
              </a:rPr>
              <a:t> </a:t>
            </a:r>
          </a:p>
          <a:p>
            <a:pPr marL="514350" indent="-514350">
              <a:buFont typeface="+mj-lt"/>
              <a:buAutoNum type="arabicPeriod"/>
            </a:pPr>
            <a:r>
              <a:rPr lang="en-GB" sz="1400" dirty="0">
                <a:solidFill>
                  <a:srgbClr val="00B050"/>
                </a:solidFill>
              </a:rPr>
              <a:t>On </a:t>
            </a:r>
            <a:r>
              <a:rPr lang="en-GB" sz="1400" dirty="0" err="1">
                <a:solidFill>
                  <a:srgbClr val="00B050"/>
                </a:solidFill>
              </a:rPr>
              <a:t>devrait</a:t>
            </a:r>
            <a:r>
              <a:rPr lang="en-GB" sz="1400" dirty="0">
                <a:solidFill>
                  <a:srgbClr val="00B050"/>
                </a:solidFill>
              </a:rPr>
              <a:t> </a:t>
            </a:r>
          </a:p>
          <a:p>
            <a:pPr marL="514350" indent="-514350">
              <a:buFont typeface="+mj-lt"/>
              <a:buAutoNum type="arabicPeriod"/>
            </a:pPr>
            <a:r>
              <a:rPr lang="en-GB" sz="1400" dirty="0" err="1">
                <a:solidFill>
                  <a:srgbClr val="00B050"/>
                </a:solidFill>
              </a:rPr>
              <a:t>J’ai</a:t>
            </a:r>
            <a:r>
              <a:rPr lang="en-GB" sz="1400" dirty="0">
                <a:solidFill>
                  <a:srgbClr val="00B050"/>
                </a:solidFill>
              </a:rPr>
              <a:t> </a:t>
            </a:r>
            <a:r>
              <a:rPr lang="en-GB" sz="1400" dirty="0" err="1">
                <a:solidFill>
                  <a:srgbClr val="00B050"/>
                </a:solidFill>
              </a:rPr>
              <a:t>l’intention</a:t>
            </a:r>
            <a:r>
              <a:rPr lang="en-GB" sz="1400" dirty="0">
                <a:solidFill>
                  <a:srgbClr val="00B050"/>
                </a:solidFill>
              </a:rPr>
              <a:t> de</a:t>
            </a:r>
          </a:p>
          <a:p>
            <a:pPr marL="514350" indent="-514350">
              <a:buFont typeface="+mj-lt"/>
              <a:buAutoNum type="arabicPeriod"/>
            </a:pPr>
            <a:r>
              <a:rPr lang="en-GB" sz="1400" dirty="0">
                <a:solidFill>
                  <a:srgbClr val="00B050"/>
                </a:solidFill>
              </a:rPr>
              <a:t>Je </a:t>
            </a:r>
            <a:r>
              <a:rPr lang="en-GB" sz="1400" dirty="0" err="1">
                <a:solidFill>
                  <a:srgbClr val="00B050"/>
                </a:solidFill>
              </a:rPr>
              <a:t>changerais</a:t>
            </a:r>
            <a:r>
              <a:rPr lang="en-GB" sz="1400" dirty="0">
                <a:solidFill>
                  <a:srgbClr val="00B050"/>
                </a:solidFill>
              </a:rPr>
              <a:t> </a:t>
            </a:r>
          </a:p>
          <a:p>
            <a:pPr marL="514350" indent="-514350">
              <a:buFont typeface="+mj-lt"/>
              <a:buAutoNum type="arabicPeriod"/>
            </a:pPr>
            <a:r>
              <a:rPr lang="en-GB" sz="1400" dirty="0">
                <a:solidFill>
                  <a:srgbClr val="00B050"/>
                </a:solidFill>
              </a:rPr>
              <a:t>Je ne </a:t>
            </a:r>
            <a:r>
              <a:rPr lang="en-GB" sz="1400" dirty="0" err="1">
                <a:solidFill>
                  <a:srgbClr val="00B050"/>
                </a:solidFill>
              </a:rPr>
              <a:t>changerais</a:t>
            </a:r>
            <a:r>
              <a:rPr lang="en-GB" sz="1400" dirty="0">
                <a:solidFill>
                  <a:srgbClr val="00B050"/>
                </a:solidFill>
              </a:rPr>
              <a:t> pas</a:t>
            </a:r>
          </a:p>
          <a:p>
            <a:pPr marL="514350" indent="-514350">
              <a:buFont typeface="+mj-lt"/>
              <a:buAutoNum type="arabicPeriod"/>
            </a:pPr>
            <a:r>
              <a:rPr lang="en-GB" sz="1400" dirty="0" err="1">
                <a:solidFill>
                  <a:srgbClr val="00B050"/>
                </a:solidFill>
              </a:rPr>
              <a:t>J’investirais</a:t>
            </a:r>
            <a:r>
              <a:rPr lang="en-GB" sz="1400" dirty="0">
                <a:solidFill>
                  <a:srgbClr val="00B050"/>
                </a:solidFill>
              </a:rPr>
              <a:t> </a:t>
            </a:r>
            <a:r>
              <a:rPr lang="en-GB" sz="1400" dirty="0" err="1">
                <a:solidFill>
                  <a:srgbClr val="00B050"/>
                </a:solidFill>
              </a:rPr>
              <a:t>dans</a:t>
            </a:r>
            <a:r>
              <a:rPr lang="en-GB" sz="1400" dirty="0">
                <a:solidFill>
                  <a:srgbClr val="00B050"/>
                </a:solidFill>
              </a:rPr>
              <a:t> </a:t>
            </a:r>
          </a:p>
          <a:p>
            <a:pPr marL="514350" indent="-514350">
              <a:buFont typeface="+mj-lt"/>
              <a:buAutoNum type="arabicPeriod"/>
            </a:pPr>
            <a:r>
              <a:rPr lang="en-GB" sz="1400" dirty="0" err="1">
                <a:solidFill>
                  <a:srgbClr val="FFC000"/>
                </a:solidFill>
              </a:rPr>
              <a:t>Cela</a:t>
            </a:r>
            <a:r>
              <a:rPr lang="en-GB" sz="1400" dirty="0">
                <a:solidFill>
                  <a:srgbClr val="FFC000"/>
                </a:solidFill>
              </a:rPr>
              <a:t> me </a:t>
            </a:r>
            <a:r>
              <a:rPr lang="en-GB" sz="1400" dirty="0" err="1">
                <a:solidFill>
                  <a:srgbClr val="FFC000"/>
                </a:solidFill>
              </a:rPr>
              <a:t>donnera</a:t>
            </a:r>
            <a:r>
              <a:rPr lang="en-GB" sz="1400" dirty="0">
                <a:solidFill>
                  <a:srgbClr val="FFC000"/>
                </a:solidFill>
              </a:rPr>
              <a:t>(it) </a:t>
            </a:r>
            <a:r>
              <a:rPr lang="en-GB" sz="1400" dirty="0" err="1">
                <a:solidFill>
                  <a:srgbClr val="FFC000"/>
                </a:solidFill>
              </a:rPr>
              <a:t>l’occasion</a:t>
            </a:r>
            <a:r>
              <a:rPr lang="en-GB" sz="1400" dirty="0">
                <a:solidFill>
                  <a:srgbClr val="FFC000"/>
                </a:solidFill>
              </a:rPr>
              <a:t> de</a:t>
            </a:r>
          </a:p>
          <a:p>
            <a:pPr marL="514350" indent="-514350">
              <a:buFont typeface="+mj-lt"/>
              <a:buAutoNum type="arabicPeriod"/>
            </a:pPr>
            <a:r>
              <a:rPr lang="en-GB" sz="1400" dirty="0" err="1">
                <a:solidFill>
                  <a:srgbClr val="FFC000"/>
                </a:solidFill>
              </a:rPr>
              <a:t>cela</a:t>
            </a:r>
            <a:r>
              <a:rPr lang="en-GB" sz="1400" dirty="0">
                <a:solidFill>
                  <a:srgbClr val="FFC000"/>
                </a:solidFill>
              </a:rPr>
              <a:t> me </a:t>
            </a:r>
            <a:r>
              <a:rPr lang="en-GB" sz="1400" dirty="0" err="1">
                <a:solidFill>
                  <a:srgbClr val="FFC000"/>
                </a:solidFill>
              </a:rPr>
              <a:t>permettra</a:t>
            </a:r>
            <a:r>
              <a:rPr lang="en-GB" sz="1400" dirty="0">
                <a:solidFill>
                  <a:srgbClr val="FFC000"/>
                </a:solidFill>
              </a:rPr>
              <a:t>(it) de</a:t>
            </a:r>
          </a:p>
          <a:p>
            <a:pPr marL="514350" indent="-514350">
              <a:buFont typeface="+mj-lt"/>
              <a:buAutoNum type="arabicPeriod"/>
            </a:pPr>
            <a:r>
              <a:rPr lang="en-GB" sz="1400" dirty="0" err="1">
                <a:solidFill>
                  <a:srgbClr val="FFC000"/>
                </a:solidFill>
              </a:rPr>
              <a:t>cela</a:t>
            </a:r>
            <a:r>
              <a:rPr lang="en-GB" sz="1400" dirty="0">
                <a:solidFill>
                  <a:srgbClr val="FFC000"/>
                </a:solidFill>
              </a:rPr>
              <a:t> </a:t>
            </a:r>
            <a:r>
              <a:rPr lang="en-GB" sz="1400" dirty="0" err="1">
                <a:solidFill>
                  <a:srgbClr val="FFC000"/>
                </a:solidFill>
              </a:rPr>
              <a:t>m’aidera</a:t>
            </a:r>
            <a:r>
              <a:rPr lang="en-GB" sz="1400" dirty="0">
                <a:solidFill>
                  <a:srgbClr val="FFC000"/>
                </a:solidFill>
              </a:rPr>
              <a:t>(it) à</a:t>
            </a:r>
          </a:p>
          <a:p>
            <a:pPr marL="514350" indent="-514350">
              <a:buFont typeface="+mj-lt"/>
              <a:buAutoNum type="arabicPeriod"/>
            </a:pPr>
            <a:r>
              <a:rPr lang="en-GB" sz="1400" dirty="0">
                <a:solidFill>
                  <a:srgbClr val="FFC000"/>
                </a:solidFill>
              </a:rPr>
              <a:t>Je </a:t>
            </a:r>
            <a:r>
              <a:rPr lang="en-GB" sz="1400" dirty="0" err="1">
                <a:solidFill>
                  <a:srgbClr val="FFC000"/>
                </a:solidFill>
              </a:rPr>
              <a:t>pourrais</a:t>
            </a:r>
            <a:r>
              <a:rPr lang="en-GB" sz="1400" dirty="0">
                <a:solidFill>
                  <a:srgbClr val="FFC000"/>
                </a:solidFill>
              </a:rPr>
              <a:t>, on </a:t>
            </a:r>
            <a:r>
              <a:rPr lang="en-GB" sz="1400" dirty="0" err="1">
                <a:solidFill>
                  <a:srgbClr val="FFC000"/>
                </a:solidFill>
              </a:rPr>
              <a:t>pourrait</a:t>
            </a:r>
            <a:endParaRPr lang="en-GB" sz="1400" dirty="0">
              <a:solidFill>
                <a:srgbClr val="FFC000"/>
              </a:solidFill>
            </a:endParaRPr>
          </a:p>
          <a:p>
            <a:pPr marL="514350" indent="-514350">
              <a:buFont typeface="+mj-lt"/>
              <a:buAutoNum type="arabicPeriod"/>
            </a:pPr>
            <a:r>
              <a:rPr lang="en-GB" sz="1400" dirty="0" err="1">
                <a:solidFill>
                  <a:srgbClr val="FFC000"/>
                </a:solidFill>
              </a:rPr>
              <a:t>j’aimerais</a:t>
            </a:r>
            <a:endParaRPr lang="en-GB" sz="1400" dirty="0">
              <a:solidFill>
                <a:srgbClr val="FFC000"/>
              </a:solidFill>
            </a:endParaRPr>
          </a:p>
          <a:p>
            <a:pPr marL="514350" indent="-514350">
              <a:buFont typeface="+mj-lt"/>
              <a:buAutoNum type="arabicPeriod"/>
            </a:pPr>
            <a:r>
              <a:rPr lang="en-GB" sz="1400" dirty="0">
                <a:solidFill>
                  <a:srgbClr val="FFC000"/>
                </a:solidFill>
              </a:rPr>
              <a:t>on </a:t>
            </a:r>
            <a:r>
              <a:rPr lang="en-GB" sz="1400" dirty="0" err="1">
                <a:solidFill>
                  <a:srgbClr val="FFC000"/>
                </a:solidFill>
              </a:rPr>
              <a:t>devrait</a:t>
            </a:r>
            <a:r>
              <a:rPr lang="en-GB" sz="1400" dirty="0">
                <a:solidFill>
                  <a:srgbClr val="FFC000"/>
                </a:solidFill>
              </a:rPr>
              <a:t>, je </a:t>
            </a:r>
            <a:r>
              <a:rPr lang="en-GB" sz="1400" dirty="0" err="1">
                <a:solidFill>
                  <a:srgbClr val="FFC000"/>
                </a:solidFill>
              </a:rPr>
              <a:t>devrais</a:t>
            </a:r>
            <a:r>
              <a:rPr lang="en-GB" sz="1400" dirty="0">
                <a:solidFill>
                  <a:srgbClr val="FFC000"/>
                </a:solidFill>
              </a:rPr>
              <a:t>, </a:t>
            </a:r>
          </a:p>
          <a:p>
            <a:pPr marL="514350" indent="-514350">
              <a:buFont typeface="+mj-lt"/>
              <a:buAutoNum type="arabicPeriod"/>
            </a:pPr>
            <a:r>
              <a:rPr lang="en-GB" sz="1400" dirty="0" err="1">
                <a:solidFill>
                  <a:srgbClr val="FFC000"/>
                </a:solidFill>
              </a:rPr>
              <a:t>j’espère</a:t>
            </a:r>
            <a:r>
              <a:rPr lang="en-GB" sz="1400" dirty="0">
                <a:solidFill>
                  <a:srgbClr val="FFC000"/>
                </a:solidFill>
              </a:rPr>
              <a:t>, </a:t>
            </a:r>
          </a:p>
          <a:p>
            <a:pPr marL="514350" indent="-514350">
              <a:buFont typeface="+mj-lt"/>
              <a:buAutoNum type="arabicPeriod"/>
            </a:pPr>
            <a:r>
              <a:rPr lang="en-GB" sz="1400" dirty="0" err="1">
                <a:solidFill>
                  <a:srgbClr val="FFC000"/>
                </a:solidFill>
              </a:rPr>
              <a:t>il</a:t>
            </a:r>
            <a:r>
              <a:rPr lang="en-GB" sz="1400" dirty="0">
                <a:solidFill>
                  <a:srgbClr val="FFC000"/>
                </a:solidFill>
              </a:rPr>
              <a:t> y </a:t>
            </a:r>
            <a:r>
              <a:rPr lang="en-GB" sz="1400" dirty="0" err="1">
                <a:solidFill>
                  <a:srgbClr val="FFC000"/>
                </a:solidFill>
              </a:rPr>
              <a:t>aurait</a:t>
            </a:r>
            <a:endParaRPr lang="en-GB" sz="1400" dirty="0">
              <a:solidFill>
                <a:srgbClr val="FFC000"/>
              </a:solidFill>
            </a:endParaRPr>
          </a:p>
          <a:p>
            <a:pPr marL="514350" indent="-514350">
              <a:buFont typeface="+mj-lt"/>
              <a:buAutoNum type="arabicPeriod"/>
            </a:pPr>
            <a:r>
              <a:rPr lang="en-GB" sz="1400" dirty="0">
                <a:solidFill>
                  <a:srgbClr val="FF0000"/>
                </a:solidFill>
              </a:rPr>
              <a:t>Topic specific vocabulary</a:t>
            </a:r>
            <a:endParaRPr lang="en-GB" sz="1400" dirty="0"/>
          </a:p>
          <a:p>
            <a:pPr marL="514350" indent="-514350">
              <a:buFont typeface="+mj-lt"/>
              <a:buAutoNum type="arabicPeriod"/>
            </a:pPr>
            <a:r>
              <a:rPr lang="en-GB" sz="1400" dirty="0">
                <a:solidFill>
                  <a:srgbClr val="FF0000"/>
                </a:solidFill>
              </a:rPr>
              <a:t>Je </a:t>
            </a:r>
            <a:r>
              <a:rPr lang="en-GB" sz="1400" dirty="0" err="1">
                <a:solidFill>
                  <a:srgbClr val="FF0000"/>
                </a:solidFill>
              </a:rPr>
              <a:t>doute</a:t>
            </a:r>
            <a:r>
              <a:rPr lang="en-GB" sz="1400" dirty="0">
                <a:solidFill>
                  <a:srgbClr val="FF0000"/>
                </a:solidFill>
              </a:rPr>
              <a:t> que </a:t>
            </a:r>
            <a:r>
              <a:rPr lang="en-GB" sz="1400" dirty="0" err="1">
                <a:solidFill>
                  <a:srgbClr val="FF0000"/>
                </a:solidFill>
              </a:rPr>
              <a:t>j’aille</a:t>
            </a:r>
            <a:r>
              <a:rPr lang="en-GB" sz="1400" dirty="0">
                <a:solidFill>
                  <a:srgbClr val="FF0000"/>
                </a:solidFill>
              </a:rPr>
              <a:t> </a:t>
            </a:r>
            <a:r>
              <a:rPr lang="en-GB" sz="1400" dirty="0" err="1">
                <a:solidFill>
                  <a:srgbClr val="FF0000"/>
                </a:solidFill>
              </a:rPr>
              <a:t>pouvoir</a:t>
            </a:r>
            <a:r>
              <a:rPr lang="en-GB" sz="1400" dirty="0">
                <a:solidFill>
                  <a:srgbClr val="FF0000"/>
                </a:solidFill>
              </a:rPr>
              <a:t> </a:t>
            </a:r>
          </a:p>
          <a:p>
            <a:pPr marL="514350" indent="-514350">
              <a:buFont typeface="+mj-lt"/>
              <a:buAutoNum type="arabicPeriod"/>
            </a:pPr>
            <a:r>
              <a:rPr lang="en-GB" sz="1400" dirty="0">
                <a:solidFill>
                  <a:srgbClr val="FF0000"/>
                </a:solidFill>
              </a:rPr>
              <a:t> je ne </a:t>
            </a:r>
            <a:r>
              <a:rPr lang="en-GB" sz="1400" dirty="0" err="1">
                <a:solidFill>
                  <a:srgbClr val="FF0000"/>
                </a:solidFill>
              </a:rPr>
              <a:t>pense</a:t>
            </a:r>
            <a:r>
              <a:rPr lang="en-GB" sz="1400" dirty="0">
                <a:solidFill>
                  <a:srgbClr val="FF0000"/>
                </a:solidFill>
              </a:rPr>
              <a:t> pas que </a:t>
            </a:r>
            <a:r>
              <a:rPr lang="en-GB" sz="1400" dirty="0" err="1">
                <a:solidFill>
                  <a:srgbClr val="FF0000"/>
                </a:solidFill>
              </a:rPr>
              <a:t>j’aille</a:t>
            </a:r>
            <a:r>
              <a:rPr lang="en-GB" sz="1400" dirty="0">
                <a:solidFill>
                  <a:srgbClr val="FF0000"/>
                </a:solidFill>
              </a:rPr>
              <a:t> …</a:t>
            </a:r>
          </a:p>
        </p:txBody>
      </p:sp>
      <p:sp>
        <p:nvSpPr>
          <p:cNvPr id="6" name="Rectangle 5"/>
          <p:cNvSpPr/>
          <p:nvPr/>
        </p:nvSpPr>
        <p:spPr>
          <a:xfrm>
            <a:off x="9400686" y="179355"/>
            <a:ext cx="2298042" cy="642750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342900" indent="-342900">
              <a:buFont typeface="+mj-lt"/>
              <a:buAutoNum type="arabicPeriod"/>
            </a:pPr>
            <a:r>
              <a:rPr lang="en-GB" sz="1300" dirty="0"/>
              <a:t>Improve the public transport</a:t>
            </a:r>
          </a:p>
          <a:p>
            <a:pPr marL="342900" indent="-342900">
              <a:buFont typeface="+mj-lt"/>
              <a:buAutoNum type="arabicPeriod"/>
            </a:pPr>
            <a:r>
              <a:rPr lang="en-GB" sz="1300" dirty="0"/>
              <a:t>Invest in entertainment, things to do</a:t>
            </a:r>
          </a:p>
          <a:p>
            <a:pPr marL="342900" indent="-342900">
              <a:buFont typeface="+mj-lt"/>
              <a:buAutoNum type="arabicPeriod"/>
            </a:pPr>
            <a:r>
              <a:rPr lang="en-GB" sz="1300" dirty="0"/>
              <a:t>Create a pedestrian zone</a:t>
            </a:r>
          </a:p>
          <a:p>
            <a:pPr marL="342900" indent="-342900">
              <a:buFont typeface="+mj-lt"/>
              <a:buAutoNum type="arabicPeriod"/>
            </a:pPr>
            <a:r>
              <a:rPr lang="en-GB" sz="1300" dirty="0"/>
              <a:t>Have a new cinema built</a:t>
            </a:r>
          </a:p>
          <a:p>
            <a:pPr marL="342900" indent="-342900">
              <a:buFont typeface="+mj-lt"/>
              <a:buAutoNum type="arabicPeriod"/>
            </a:pPr>
            <a:endParaRPr lang="en-GB" sz="1300" dirty="0"/>
          </a:p>
          <a:p>
            <a:pPr marL="342900" indent="-342900">
              <a:buFont typeface="+mj-lt"/>
              <a:buAutoNum type="arabicPeriod"/>
            </a:pPr>
            <a:r>
              <a:rPr lang="en-GB" sz="1300" dirty="0"/>
              <a:t>Add a recycling centre</a:t>
            </a:r>
          </a:p>
          <a:p>
            <a:pPr marL="342900" indent="-342900">
              <a:buFont typeface="+mj-lt"/>
              <a:buAutoNum type="arabicPeriod"/>
            </a:pPr>
            <a:endParaRPr lang="en-GB" sz="1300" dirty="0"/>
          </a:p>
          <a:p>
            <a:pPr marL="342900" indent="-342900">
              <a:buFont typeface="+mj-lt"/>
              <a:buAutoNum type="arabicPeriod"/>
            </a:pPr>
            <a:r>
              <a:rPr lang="en-GB" sz="1300" dirty="0"/>
              <a:t>Attract more businesses</a:t>
            </a:r>
          </a:p>
          <a:p>
            <a:pPr marL="342900" indent="-342900">
              <a:buFont typeface="+mj-lt"/>
              <a:buAutoNum type="arabicPeriod"/>
            </a:pPr>
            <a:r>
              <a:rPr lang="en-GB" sz="1300" dirty="0"/>
              <a:t>Organise a recycling system</a:t>
            </a:r>
          </a:p>
          <a:p>
            <a:pPr marL="342900" indent="-342900">
              <a:buFont typeface="+mj-lt"/>
              <a:buAutoNum type="arabicPeriod"/>
            </a:pPr>
            <a:r>
              <a:rPr lang="en-GB" sz="1300" dirty="0"/>
              <a:t>Install more bins</a:t>
            </a:r>
          </a:p>
          <a:p>
            <a:pPr marL="342900" indent="-342900">
              <a:buFont typeface="+mj-lt"/>
              <a:buAutoNum type="arabicPeriod"/>
            </a:pPr>
            <a:r>
              <a:rPr lang="en-GB" sz="1300" dirty="0"/>
              <a:t>Hire more police officers</a:t>
            </a:r>
          </a:p>
          <a:p>
            <a:pPr marL="342900" indent="-342900">
              <a:buFont typeface="+mj-lt"/>
              <a:buAutoNum type="arabicPeriod"/>
            </a:pPr>
            <a:endParaRPr lang="en-GB" sz="1300" dirty="0"/>
          </a:p>
          <a:p>
            <a:pPr marL="342900" indent="-342900">
              <a:buFont typeface="+mj-lt"/>
              <a:buAutoNum type="arabicPeriod"/>
            </a:pPr>
            <a:r>
              <a:rPr lang="en-GB" sz="1300" dirty="0"/>
              <a:t>Create more green spaces</a:t>
            </a:r>
          </a:p>
          <a:p>
            <a:pPr marL="342900" indent="-342900">
              <a:buFont typeface="+mj-lt"/>
              <a:buAutoNum type="arabicPeriod"/>
            </a:pPr>
            <a:endParaRPr lang="en-GB" sz="1300" dirty="0"/>
          </a:p>
          <a:p>
            <a:pPr marL="342900" indent="-342900">
              <a:buFont typeface="+mj-lt"/>
              <a:buAutoNum type="arabicPeriod"/>
            </a:pPr>
            <a:r>
              <a:rPr lang="en-GB" sz="1300" dirty="0"/>
              <a:t>Have a new stadium built</a:t>
            </a:r>
          </a:p>
          <a:p>
            <a:pPr marL="342900" indent="-342900">
              <a:buFont typeface="+mj-lt"/>
              <a:buAutoNum type="arabicPeriod"/>
            </a:pPr>
            <a:endParaRPr lang="en-GB" sz="1300" dirty="0"/>
          </a:p>
          <a:p>
            <a:pPr marL="342900" indent="-342900">
              <a:buFont typeface="+mj-lt"/>
              <a:buAutoNum type="arabicPeriod"/>
            </a:pPr>
            <a:r>
              <a:rPr lang="en-GB" sz="1300" dirty="0"/>
              <a:t>Invest in the transport networks</a:t>
            </a:r>
          </a:p>
          <a:p>
            <a:pPr marL="342900" indent="-342900">
              <a:buFont typeface="+mj-lt"/>
              <a:buAutoNum type="arabicPeriod"/>
            </a:pPr>
            <a:r>
              <a:rPr lang="en-GB" sz="1300" dirty="0"/>
              <a:t>Attract fashion[able] shops</a:t>
            </a:r>
          </a:p>
          <a:p>
            <a:pPr marL="342900" indent="-342900">
              <a:buFont typeface="+mj-lt"/>
              <a:buAutoNum type="arabicPeriod"/>
            </a:pPr>
            <a:endParaRPr lang="en-GB" sz="1300" dirty="0"/>
          </a:p>
          <a:p>
            <a:pPr marL="342900" indent="-342900">
              <a:buFont typeface="+mj-lt"/>
              <a:buAutoNum type="arabicPeriod"/>
            </a:pPr>
            <a:endParaRPr lang="en-GB" sz="1300" dirty="0"/>
          </a:p>
          <a:p>
            <a:pPr marL="342900" indent="-342900">
              <a:buFont typeface="+mj-lt"/>
              <a:buAutoNum type="arabicPeriod"/>
            </a:pPr>
            <a:endParaRPr lang="en-GB" sz="1300" dirty="0"/>
          </a:p>
          <a:p>
            <a:pPr marL="342900" indent="-342900">
              <a:buFont typeface="+mj-lt"/>
              <a:buAutoNum type="arabicPeriod"/>
            </a:pPr>
            <a:r>
              <a:rPr lang="en-GB" sz="1300" dirty="0"/>
              <a:t>So that we can …</a:t>
            </a:r>
          </a:p>
          <a:p>
            <a:pPr marL="342900" indent="-342900">
              <a:buFont typeface="+mj-lt"/>
              <a:buAutoNum type="arabicPeriod"/>
            </a:pPr>
            <a:r>
              <a:rPr lang="en-GB" sz="1300" dirty="0"/>
              <a:t>So that the town is …</a:t>
            </a:r>
          </a:p>
          <a:p>
            <a:pPr marL="342900" indent="-342900">
              <a:buFont typeface="+mj-lt"/>
              <a:buAutoNum type="arabicPeriod"/>
            </a:pPr>
            <a:r>
              <a:rPr lang="en-GB" sz="1300" dirty="0"/>
              <a:t>So that there’s more …</a:t>
            </a:r>
          </a:p>
          <a:p>
            <a:pPr marL="342900" indent="-342900">
              <a:buFont typeface="+mj-lt"/>
              <a:buAutoNum type="arabicPeriod"/>
            </a:pPr>
            <a:r>
              <a:rPr lang="en-GB" sz="1300" dirty="0"/>
              <a:t>So that there’s less …</a:t>
            </a:r>
          </a:p>
        </p:txBody>
      </p:sp>
      <p:sp>
        <p:nvSpPr>
          <p:cNvPr id="7" name="Rectangle 6"/>
          <p:cNvSpPr/>
          <p:nvPr/>
        </p:nvSpPr>
        <p:spPr>
          <a:xfrm>
            <a:off x="4679577" y="179356"/>
            <a:ext cx="2299881" cy="6427506"/>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1400" b="1" u="sng" dirty="0"/>
              <a:t>Changes I’d make</a:t>
            </a:r>
          </a:p>
          <a:p>
            <a:pPr marL="514350" indent="-514350">
              <a:buFont typeface="+mj-lt"/>
              <a:buAutoNum type="arabicPeriod"/>
            </a:pPr>
            <a:r>
              <a:rPr lang="en-GB" sz="1400" dirty="0">
                <a:solidFill>
                  <a:srgbClr val="00B050"/>
                </a:solidFill>
              </a:rPr>
              <a:t>I’d like </a:t>
            </a:r>
          </a:p>
          <a:p>
            <a:pPr marL="514350" indent="-514350">
              <a:buFont typeface="+mj-lt"/>
              <a:buAutoNum type="arabicPeriod"/>
            </a:pPr>
            <a:r>
              <a:rPr lang="en-GB" sz="1400" dirty="0">
                <a:solidFill>
                  <a:srgbClr val="00B050"/>
                </a:solidFill>
              </a:rPr>
              <a:t>I’d recommend</a:t>
            </a:r>
          </a:p>
          <a:p>
            <a:pPr marL="514350" indent="-514350">
              <a:buFont typeface="+mj-lt"/>
              <a:buAutoNum type="arabicPeriod"/>
            </a:pPr>
            <a:r>
              <a:rPr lang="en-GB" sz="1400" dirty="0">
                <a:solidFill>
                  <a:srgbClr val="00B050"/>
                </a:solidFill>
              </a:rPr>
              <a:t>It’s necessary to</a:t>
            </a:r>
          </a:p>
          <a:p>
            <a:pPr marL="514350" indent="-514350">
              <a:buFont typeface="+mj-lt"/>
              <a:buAutoNum type="arabicPeriod"/>
            </a:pPr>
            <a:r>
              <a:rPr lang="en-GB" sz="1400" dirty="0">
                <a:solidFill>
                  <a:srgbClr val="00B050"/>
                </a:solidFill>
              </a:rPr>
              <a:t>We </a:t>
            </a:r>
            <a:r>
              <a:rPr lang="en-GB" sz="1400" dirty="0" err="1">
                <a:solidFill>
                  <a:srgbClr val="00B050"/>
                </a:solidFill>
              </a:rPr>
              <a:t>hould</a:t>
            </a:r>
            <a:endParaRPr lang="en-GB" sz="1400" dirty="0">
              <a:solidFill>
                <a:srgbClr val="00B050"/>
              </a:solidFill>
            </a:endParaRPr>
          </a:p>
          <a:p>
            <a:pPr marL="514350" indent="-514350">
              <a:buFont typeface="+mj-lt"/>
              <a:buAutoNum type="arabicPeriod"/>
            </a:pPr>
            <a:r>
              <a:rPr lang="en-GB" sz="1400" dirty="0">
                <a:solidFill>
                  <a:srgbClr val="00B050"/>
                </a:solidFill>
              </a:rPr>
              <a:t>I intend to </a:t>
            </a:r>
          </a:p>
          <a:p>
            <a:pPr marL="514350" indent="-514350">
              <a:buFont typeface="+mj-lt"/>
              <a:buAutoNum type="arabicPeriod"/>
            </a:pPr>
            <a:r>
              <a:rPr lang="en-GB" sz="1400" dirty="0">
                <a:solidFill>
                  <a:srgbClr val="00B050"/>
                </a:solidFill>
              </a:rPr>
              <a:t>I’d change</a:t>
            </a:r>
          </a:p>
          <a:p>
            <a:pPr marL="514350" indent="-514350">
              <a:buFont typeface="+mj-lt"/>
              <a:buAutoNum type="arabicPeriod"/>
            </a:pPr>
            <a:r>
              <a:rPr lang="en-GB" sz="1400" dirty="0">
                <a:solidFill>
                  <a:srgbClr val="00B050"/>
                </a:solidFill>
              </a:rPr>
              <a:t>I wouldn’t change</a:t>
            </a:r>
          </a:p>
          <a:p>
            <a:pPr marL="514350" indent="-514350">
              <a:buFont typeface="+mj-lt"/>
              <a:buAutoNum type="arabicPeriod"/>
            </a:pPr>
            <a:r>
              <a:rPr lang="en-GB" sz="1400" dirty="0">
                <a:solidFill>
                  <a:srgbClr val="00B050"/>
                </a:solidFill>
              </a:rPr>
              <a:t>I’d invest in</a:t>
            </a:r>
          </a:p>
          <a:p>
            <a:pPr marL="514350" indent="-514350">
              <a:buFont typeface="+mj-lt"/>
              <a:buAutoNum type="arabicPeriod"/>
            </a:pPr>
            <a:r>
              <a:rPr lang="en-GB" sz="1400" dirty="0">
                <a:solidFill>
                  <a:srgbClr val="FFC000"/>
                </a:solidFill>
              </a:rPr>
              <a:t>That would give me the chance to</a:t>
            </a:r>
          </a:p>
          <a:p>
            <a:pPr marL="514350" indent="-514350">
              <a:buFont typeface="+mj-lt"/>
              <a:buAutoNum type="arabicPeriod"/>
            </a:pPr>
            <a:r>
              <a:rPr lang="en-GB" sz="1400" dirty="0">
                <a:solidFill>
                  <a:srgbClr val="FFC000"/>
                </a:solidFill>
              </a:rPr>
              <a:t>That would allow me to</a:t>
            </a:r>
          </a:p>
          <a:p>
            <a:pPr marL="514350" indent="-514350">
              <a:buFont typeface="+mj-lt"/>
              <a:buAutoNum type="arabicPeriod"/>
            </a:pPr>
            <a:r>
              <a:rPr lang="en-GB" sz="1400" dirty="0">
                <a:solidFill>
                  <a:srgbClr val="FFC000"/>
                </a:solidFill>
              </a:rPr>
              <a:t>That would help me to</a:t>
            </a:r>
          </a:p>
          <a:p>
            <a:pPr marL="514350" indent="-514350">
              <a:buFont typeface="+mj-lt"/>
              <a:buAutoNum type="arabicPeriod"/>
            </a:pPr>
            <a:r>
              <a:rPr lang="en-GB" sz="1400" dirty="0">
                <a:solidFill>
                  <a:srgbClr val="FFC000"/>
                </a:solidFill>
              </a:rPr>
              <a:t>I’d be able to, we’d be able to</a:t>
            </a:r>
          </a:p>
          <a:p>
            <a:pPr marL="514350" indent="-514350">
              <a:buFont typeface="+mj-lt"/>
              <a:buAutoNum type="arabicPeriod"/>
            </a:pPr>
            <a:r>
              <a:rPr lang="en-GB" sz="1400" dirty="0">
                <a:solidFill>
                  <a:srgbClr val="FFC000"/>
                </a:solidFill>
              </a:rPr>
              <a:t>We should, I should</a:t>
            </a:r>
          </a:p>
          <a:p>
            <a:pPr marL="514350" indent="-514350">
              <a:buFont typeface="+mj-lt"/>
              <a:buAutoNum type="arabicPeriod"/>
            </a:pPr>
            <a:r>
              <a:rPr lang="en-GB" sz="1400" dirty="0">
                <a:solidFill>
                  <a:srgbClr val="FFC000"/>
                </a:solidFill>
              </a:rPr>
              <a:t>I hope</a:t>
            </a:r>
          </a:p>
          <a:p>
            <a:pPr marL="514350" indent="-514350">
              <a:buFont typeface="+mj-lt"/>
              <a:buAutoNum type="arabicPeriod"/>
            </a:pPr>
            <a:r>
              <a:rPr lang="en-GB" sz="1400" dirty="0">
                <a:solidFill>
                  <a:srgbClr val="FFC000"/>
                </a:solidFill>
              </a:rPr>
              <a:t>There would be</a:t>
            </a:r>
          </a:p>
          <a:p>
            <a:pPr marL="514350" indent="-514350">
              <a:buFont typeface="+mj-lt"/>
              <a:buAutoNum type="arabicPeriod"/>
            </a:pPr>
            <a:r>
              <a:rPr lang="en-GB" sz="1400" dirty="0">
                <a:solidFill>
                  <a:srgbClr val="FFC000"/>
                </a:solidFill>
              </a:rPr>
              <a:t>People say that it’s </a:t>
            </a:r>
          </a:p>
          <a:p>
            <a:pPr marL="514350" indent="-514350">
              <a:buFont typeface="+mj-lt"/>
              <a:buAutoNum type="arabicPeriod"/>
            </a:pPr>
            <a:r>
              <a:rPr lang="en-GB" sz="1400" dirty="0">
                <a:solidFill>
                  <a:srgbClr val="FF0000"/>
                </a:solidFill>
              </a:rPr>
              <a:t>Topic specific vocabulary</a:t>
            </a:r>
            <a:endParaRPr lang="en-GB" sz="1400" dirty="0"/>
          </a:p>
          <a:p>
            <a:pPr marL="514350" indent="-514350">
              <a:buFont typeface="+mj-lt"/>
              <a:buAutoNum type="arabicPeriod"/>
            </a:pPr>
            <a:r>
              <a:rPr lang="en-GB" sz="1400" dirty="0">
                <a:solidFill>
                  <a:srgbClr val="FF0000"/>
                </a:solidFill>
              </a:rPr>
              <a:t>I doubt that I’m going to be able</a:t>
            </a:r>
          </a:p>
          <a:p>
            <a:pPr marL="514350" indent="-514350">
              <a:buFont typeface="+mj-lt"/>
              <a:buAutoNum type="arabicPeriod"/>
            </a:pPr>
            <a:r>
              <a:rPr lang="en-GB" sz="1400" dirty="0">
                <a:solidFill>
                  <a:srgbClr val="FF0000"/>
                </a:solidFill>
              </a:rPr>
              <a:t>I don’t think that I’m going to</a:t>
            </a:r>
          </a:p>
        </p:txBody>
      </p:sp>
    </p:spTree>
    <p:extLst>
      <p:ext uri="{BB962C8B-B14F-4D97-AF65-F5344CB8AC3E}">
        <p14:creationId xmlns:p14="http://schemas.microsoft.com/office/powerpoint/2010/main" val="3087931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4092" y="179357"/>
            <a:ext cx="2119711" cy="1134288"/>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b="1" u="sng" dirty="0"/>
              <a:t>Conditionals and whys</a:t>
            </a:r>
          </a:p>
          <a:p>
            <a:r>
              <a:rPr lang="en-GB" sz="1200" dirty="0"/>
              <a:t>What would you change about your local area?</a:t>
            </a:r>
          </a:p>
          <a:p>
            <a:r>
              <a:rPr lang="en-GB" sz="1200" dirty="0"/>
              <a:t>In which area in France/Spain would you like to live?</a:t>
            </a:r>
          </a:p>
        </p:txBody>
      </p:sp>
      <p:sp>
        <p:nvSpPr>
          <p:cNvPr id="5" name="Rectangle 4"/>
          <p:cNvSpPr/>
          <p:nvPr/>
        </p:nvSpPr>
        <p:spPr>
          <a:xfrm>
            <a:off x="2528309" y="179356"/>
            <a:ext cx="4297494" cy="6401747"/>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1500" b="1" u="sng" dirty="0"/>
              <a:t>Where </a:t>
            </a:r>
            <a:r>
              <a:rPr lang="en-GB" sz="1500" b="1" u="sng" dirty="0" err="1"/>
              <a:t>wouldyou</a:t>
            </a:r>
            <a:r>
              <a:rPr lang="en-GB" sz="1500" b="1" u="sng" dirty="0"/>
              <a:t> like to live?</a:t>
            </a:r>
          </a:p>
          <a:p>
            <a:pPr marL="514350" indent="-514350">
              <a:buFont typeface="+mj-lt"/>
              <a:buAutoNum type="arabicPeriod"/>
            </a:pPr>
            <a:r>
              <a:rPr lang="en-GB" sz="1500" dirty="0">
                <a:solidFill>
                  <a:srgbClr val="00B050"/>
                </a:solidFill>
              </a:rPr>
              <a:t>Je </a:t>
            </a:r>
            <a:r>
              <a:rPr lang="en-GB" sz="1500" dirty="0" err="1">
                <a:solidFill>
                  <a:srgbClr val="00B050"/>
                </a:solidFill>
              </a:rPr>
              <a:t>voudrais</a:t>
            </a:r>
            <a:r>
              <a:rPr lang="en-GB" sz="1500" dirty="0">
                <a:solidFill>
                  <a:srgbClr val="00B050"/>
                </a:solidFill>
              </a:rPr>
              <a:t> </a:t>
            </a:r>
            <a:r>
              <a:rPr lang="en-GB" sz="1500" dirty="0" err="1">
                <a:solidFill>
                  <a:srgbClr val="00B050"/>
                </a:solidFill>
              </a:rPr>
              <a:t>habiter</a:t>
            </a:r>
            <a:endParaRPr lang="en-GB" sz="1500" dirty="0">
              <a:solidFill>
                <a:srgbClr val="00B050"/>
              </a:solidFill>
            </a:endParaRPr>
          </a:p>
          <a:p>
            <a:pPr marL="514350" indent="-514350">
              <a:buFont typeface="+mj-lt"/>
              <a:buAutoNum type="arabicPeriod"/>
            </a:pPr>
            <a:r>
              <a:rPr lang="en-GB" sz="1500" dirty="0" err="1">
                <a:solidFill>
                  <a:srgbClr val="00B050"/>
                </a:solidFill>
              </a:rPr>
              <a:t>J’aimerais</a:t>
            </a:r>
            <a:r>
              <a:rPr lang="en-GB" sz="1500" dirty="0">
                <a:solidFill>
                  <a:srgbClr val="00B050"/>
                </a:solidFill>
              </a:rPr>
              <a:t> </a:t>
            </a:r>
            <a:r>
              <a:rPr lang="en-GB" sz="1500" dirty="0" err="1">
                <a:solidFill>
                  <a:srgbClr val="00B050"/>
                </a:solidFill>
              </a:rPr>
              <a:t>habiter</a:t>
            </a:r>
            <a:r>
              <a:rPr lang="en-GB" sz="1500" dirty="0">
                <a:solidFill>
                  <a:srgbClr val="00B050"/>
                </a:solidFill>
              </a:rPr>
              <a:t> </a:t>
            </a:r>
          </a:p>
          <a:p>
            <a:pPr marL="514350" indent="-514350">
              <a:buFont typeface="+mj-lt"/>
              <a:buAutoNum type="arabicPeriod"/>
            </a:pPr>
            <a:r>
              <a:rPr lang="en-GB" sz="1500" dirty="0" err="1">
                <a:solidFill>
                  <a:srgbClr val="00B050"/>
                </a:solidFill>
              </a:rPr>
              <a:t>J’aime</a:t>
            </a:r>
            <a:r>
              <a:rPr lang="en-GB" sz="1500" dirty="0">
                <a:solidFill>
                  <a:srgbClr val="00B050"/>
                </a:solidFill>
              </a:rPr>
              <a:t> </a:t>
            </a:r>
            <a:r>
              <a:rPr lang="en-GB" sz="1500" dirty="0" err="1">
                <a:solidFill>
                  <a:srgbClr val="00B050"/>
                </a:solidFill>
              </a:rPr>
              <a:t>l’idée</a:t>
            </a:r>
            <a:r>
              <a:rPr lang="en-GB" sz="1500" dirty="0">
                <a:solidFill>
                  <a:srgbClr val="00B050"/>
                </a:solidFill>
              </a:rPr>
              <a:t> </a:t>
            </a:r>
            <a:r>
              <a:rPr lang="en-GB" sz="1500" dirty="0" err="1">
                <a:solidFill>
                  <a:srgbClr val="00B050"/>
                </a:solidFill>
              </a:rPr>
              <a:t>d’habiter</a:t>
            </a:r>
            <a:r>
              <a:rPr lang="en-GB" sz="1500" dirty="0">
                <a:solidFill>
                  <a:srgbClr val="00B050"/>
                </a:solidFill>
              </a:rPr>
              <a:t> </a:t>
            </a:r>
          </a:p>
          <a:p>
            <a:pPr marL="514350" indent="-514350">
              <a:buFont typeface="+mj-lt"/>
              <a:buAutoNum type="arabicPeriod"/>
            </a:pPr>
            <a:r>
              <a:rPr lang="en-GB" sz="1500" dirty="0" err="1">
                <a:solidFill>
                  <a:srgbClr val="00B050"/>
                </a:solidFill>
              </a:rPr>
              <a:t>Parce</a:t>
            </a:r>
            <a:r>
              <a:rPr lang="en-GB" sz="1500" dirty="0">
                <a:solidFill>
                  <a:srgbClr val="00B050"/>
                </a:solidFill>
              </a:rPr>
              <a:t> que </a:t>
            </a:r>
            <a:r>
              <a:rPr lang="en-GB" sz="1500" dirty="0" err="1">
                <a:solidFill>
                  <a:srgbClr val="00B050"/>
                </a:solidFill>
              </a:rPr>
              <a:t>c’est</a:t>
            </a:r>
            <a:endParaRPr lang="en-GB" sz="1500" dirty="0">
              <a:solidFill>
                <a:srgbClr val="00B050"/>
              </a:solidFill>
            </a:endParaRPr>
          </a:p>
          <a:p>
            <a:pPr marL="514350" indent="-514350">
              <a:buFont typeface="+mj-lt"/>
              <a:buAutoNum type="arabicPeriod"/>
            </a:pPr>
            <a:r>
              <a:rPr lang="en-GB" sz="1500" dirty="0">
                <a:solidFill>
                  <a:srgbClr val="00B050"/>
                </a:solidFill>
              </a:rPr>
              <a:t>Car </a:t>
            </a:r>
            <a:r>
              <a:rPr lang="en-GB" sz="1500" dirty="0" err="1">
                <a:solidFill>
                  <a:srgbClr val="00B050"/>
                </a:solidFill>
              </a:rPr>
              <a:t>ce</a:t>
            </a:r>
            <a:r>
              <a:rPr lang="en-GB" sz="1500" dirty="0">
                <a:solidFill>
                  <a:srgbClr val="00B050"/>
                </a:solidFill>
              </a:rPr>
              <a:t> </a:t>
            </a:r>
            <a:r>
              <a:rPr lang="en-GB" sz="1500" dirty="0" err="1">
                <a:solidFill>
                  <a:srgbClr val="00B050"/>
                </a:solidFill>
              </a:rPr>
              <a:t>serait</a:t>
            </a:r>
            <a:r>
              <a:rPr lang="en-GB" sz="1500" dirty="0">
                <a:solidFill>
                  <a:srgbClr val="00B050"/>
                </a:solidFill>
              </a:rPr>
              <a:t> </a:t>
            </a:r>
          </a:p>
          <a:p>
            <a:pPr marL="514350" indent="-514350">
              <a:buFont typeface="+mj-lt"/>
              <a:buAutoNum type="arabicPeriod"/>
            </a:pPr>
            <a:r>
              <a:rPr lang="en-GB" sz="1500" dirty="0" err="1">
                <a:solidFill>
                  <a:srgbClr val="00B050"/>
                </a:solidFill>
              </a:rPr>
              <a:t>Parce</a:t>
            </a:r>
            <a:r>
              <a:rPr lang="en-GB" sz="1500" dirty="0">
                <a:solidFill>
                  <a:srgbClr val="00B050"/>
                </a:solidFill>
              </a:rPr>
              <a:t> </a:t>
            </a:r>
            <a:r>
              <a:rPr lang="en-GB" sz="1500" dirty="0" err="1">
                <a:solidFill>
                  <a:srgbClr val="00B050"/>
                </a:solidFill>
              </a:rPr>
              <a:t>qu’il</a:t>
            </a:r>
            <a:r>
              <a:rPr lang="en-GB" sz="1500" dirty="0">
                <a:solidFill>
                  <a:srgbClr val="00B050"/>
                </a:solidFill>
              </a:rPr>
              <a:t> y a </a:t>
            </a:r>
          </a:p>
          <a:p>
            <a:pPr marL="514350" indent="-514350">
              <a:buFont typeface="+mj-lt"/>
              <a:buAutoNum type="arabicPeriod"/>
            </a:pPr>
            <a:r>
              <a:rPr lang="en-GB" sz="1500" dirty="0" err="1">
                <a:solidFill>
                  <a:srgbClr val="00B050"/>
                </a:solidFill>
              </a:rPr>
              <a:t>Parce</a:t>
            </a:r>
            <a:r>
              <a:rPr lang="en-GB" sz="1500" dirty="0">
                <a:solidFill>
                  <a:srgbClr val="00B050"/>
                </a:solidFill>
              </a:rPr>
              <a:t> </a:t>
            </a:r>
            <a:r>
              <a:rPr lang="en-GB" sz="1500" dirty="0" err="1">
                <a:solidFill>
                  <a:srgbClr val="00B050"/>
                </a:solidFill>
              </a:rPr>
              <a:t>qu’on</a:t>
            </a:r>
            <a:r>
              <a:rPr lang="en-GB" sz="1500" dirty="0">
                <a:solidFill>
                  <a:srgbClr val="00B050"/>
                </a:solidFill>
              </a:rPr>
              <a:t> </a:t>
            </a:r>
            <a:r>
              <a:rPr lang="en-GB" sz="1500" dirty="0" err="1">
                <a:solidFill>
                  <a:srgbClr val="00B050"/>
                </a:solidFill>
              </a:rPr>
              <a:t>peut</a:t>
            </a:r>
            <a:r>
              <a:rPr lang="en-GB" sz="1500" dirty="0">
                <a:solidFill>
                  <a:srgbClr val="00B050"/>
                </a:solidFill>
              </a:rPr>
              <a:t> y </a:t>
            </a:r>
          </a:p>
          <a:p>
            <a:pPr marL="514350" indent="-514350">
              <a:buFont typeface="+mj-lt"/>
              <a:buAutoNum type="arabicPeriod"/>
            </a:pPr>
            <a:r>
              <a:rPr lang="en-GB" sz="1500" dirty="0" err="1">
                <a:solidFill>
                  <a:srgbClr val="FFC000"/>
                </a:solidFill>
              </a:rPr>
              <a:t>Cela</a:t>
            </a:r>
            <a:r>
              <a:rPr lang="en-GB" sz="1500" dirty="0">
                <a:solidFill>
                  <a:srgbClr val="FFC000"/>
                </a:solidFill>
              </a:rPr>
              <a:t> me </a:t>
            </a:r>
            <a:r>
              <a:rPr lang="en-GB" sz="1500" dirty="0" err="1">
                <a:solidFill>
                  <a:srgbClr val="FFC000"/>
                </a:solidFill>
              </a:rPr>
              <a:t>donnerait</a:t>
            </a:r>
            <a:r>
              <a:rPr lang="en-GB" sz="1500" dirty="0">
                <a:solidFill>
                  <a:srgbClr val="FFC000"/>
                </a:solidFill>
              </a:rPr>
              <a:t> </a:t>
            </a:r>
            <a:r>
              <a:rPr lang="en-GB" sz="1500" dirty="0" err="1">
                <a:solidFill>
                  <a:srgbClr val="FFC000"/>
                </a:solidFill>
              </a:rPr>
              <a:t>l’occasion</a:t>
            </a:r>
            <a:r>
              <a:rPr lang="en-GB" sz="1500" dirty="0">
                <a:solidFill>
                  <a:srgbClr val="FFC000"/>
                </a:solidFill>
              </a:rPr>
              <a:t> de</a:t>
            </a:r>
          </a:p>
          <a:p>
            <a:pPr marL="514350" indent="-514350">
              <a:buFont typeface="+mj-lt"/>
              <a:buAutoNum type="arabicPeriod"/>
            </a:pPr>
            <a:r>
              <a:rPr lang="en-GB" sz="1500" dirty="0" err="1">
                <a:solidFill>
                  <a:srgbClr val="FFC000"/>
                </a:solidFill>
              </a:rPr>
              <a:t>cela</a:t>
            </a:r>
            <a:r>
              <a:rPr lang="en-GB" sz="1500" dirty="0">
                <a:solidFill>
                  <a:srgbClr val="FFC000"/>
                </a:solidFill>
              </a:rPr>
              <a:t> me </a:t>
            </a:r>
            <a:r>
              <a:rPr lang="en-GB" sz="1500" dirty="0" err="1">
                <a:solidFill>
                  <a:srgbClr val="FFC000"/>
                </a:solidFill>
              </a:rPr>
              <a:t>permettrait</a:t>
            </a:r>
            <a:r>
              <a:rPr lang="en-GB" sz="1500" dirty="0">
                <a:solidFill>
                  <a:srgbClr val="FFC000"/>
                </a:solidFill>
              </a:rPr>
              <a:t> de</a:t>
            </a:r>
          </a:p>
          <a:p>
            <a:pPr marL="514350" indent="-514350">
              <a:buFont typeface="+mj-lt"/>
              <a:buAutoNum type="arabicPeriod"/>
            </a:pPr>
            <a:r>
              <a:rPr lang="en-GB" sz="1500" dirty="0" err="1">
                <a:solidFill>
                  <a:srgbClr val="FFC000"/>
                </a:solidFill>
              </a:rPr>
              <a:t>cela</a:t>
            </a:r>
            <a:r>
              <a:rPr lang="en-GB" sz="1500" dirty="0">
                <a:solidFill>
                  <a:srgbClr val="FFC000"/>
                </a:solidFill>
              </a:rPr>
              <a:t> </a:t>
            </a:r>
            <a:r>
              <a:rPr lang="en-GB" sz="1500" dirty="0" err="1">
                <a:solidFill>
                  <a:srgbClr val="FFC000"/>
                </a:solidFill>
              </a:rPr>
              <a:t>m’aiderait</a:t>
            </a:r>
            <a:r>
              <a:rPr lang="en-GB" sz="1500" dirty="0">
                <a:solidFill>
                  <a:srgbClr val="FFC000"/>
                </a:solidFill>
              </a:rPr>
              <a:t> à</a:t>
            </a:r>
          </a:p>
          <a:p>
            <a:pPr marL="514350" indent="-514350">
              <a:buFont typeface="+mj-lt"/>
              <a:buAutoNum type="arabicPeriod"/>
            </a:pPr>
            <a:r>
              <a:rPr lang="en-GB" sz="1500" dirty="0">
                <a:solidFill>
                  <a:srgbClr val="FFC000"/>
                </a:solidFill>
              </a:rPr>
              <a:t>Je </a:t>
            </a:r>
            <a:r>
              <a:rPr lang="en-GB" sz="1500" dirty="0" err="1">
                <a:solidFill>
                  <a:srgbClr val="FFC000"/>
                </a:solidFill>
              </a:rPr>
              <a:t>pourrais</a:t>
            </a:r>
            <a:r>
              <a:rPr lang="en-GB" sz="1500" dirty="0">
                <a:solidFill>
                  <a:srgbClr val="FFC000"/>
                </a:solidFill>
              </a:rPr>
              <a:t>, on </a:t>
            </a:r>
            <a:r>
              <a:rPr lang="en-GB" sz="1500" dirty="0" err="1">
                <a:solidFill>
                  <a:srgbClr val="FFC000"/>
                </a:solidFill>
              </a:rPr>
              <a:t>pourrait</a:t>
            </a:r>
            <a:endParaRPr lang="en-GB" sz="1500" dirty="0">
              <a:solidFill>
                <a:srgbClr val="FFC000"/>
              </a:solidFill>
            </a:endParaRPr>
          </a:p>
          <a:p>
            <a:pPr marL="514350" indent="-514350">
              <a:buFont typeface="+mj-lt"/>
              <a:buAutoNum type="arabicPeriod"/>
            </a:pPr>
            <a:r>
              <a:rPr lang="en-GB" sz="1500" dirty="0">
                <a:solidFill>
                  <a:srgbClr val="FFC000"/>
                </a:solidFill>
              </a:rPr>
              <a:t>on </a:t>
            </a:r>
            <a:r>
              <a:rPr lang="en-GB" sz="1500" dirty="0" err="1">
                <a:solidFill>
                  <a:srgbClr val="FFC000"/>
                </a:solidFill>
              </a:rPr>
              <a:t>devrait</a:t>
            </a:r>
            <a:r>
              <a:rPr lang="en-GB" sz="1500" dirty="0">
                <a:solidFill>
                  <a:srgbClr val="FFC000"/>
                </a:solidFill>
              </a:rPr>
              <a:t>, je </a:t>
            </a:r>
            <a:r>
              <a:rPr lang="en-GB" sz="1500" dirty="0" err="1">
                <a:solidFill>
                  <a:srgbClr val="FFC000"/>
                </a:solidFill>
              </a:rPr>
              <a:t>devrais</a:t>
            </a:r>
            <a:r>
              <a:rPr lang="en-GB" sz="1500" dirty="0">
                <a:solidFill>
                  <a:srgbClr val="FFC000"/>
                </a:solidFill>
              </a:rPr>
              <a:t>, </a:t>
            </a:r>
          </a:p>
          <a:p>
            <a:pPr marL="514350" indent="-514350">
              <a:buFont typeface="+mj-lt"/>
              <a:buAutoNum type="arabicPeriod"/>
            </a:pPr>
            <a:r>
              <a:rPr lang="en-GB" sz="1500" dirty="0" err="1">
                <a:solidFill>
                  <a:srgbClr val="FFC000"/>
                </a:solidFill>
              </a:rPr>
              <a:t>j’espère</a:t>
            </a:r>
            <a:r>
              <a:rPr lang="en-GB" sz="1500" dirty="0">
                <a:solidFill>
                  <a:srgbClr val="FFC000"/>
                </a:solidFill>
              </a:rPr>
              <a:t>, </a:t>
            </a:r>
          </a:p>
          <a:p>
            <a:pPr marL="514350" indent="-514350">
              <a:buFont typeface="+mj-lt"/>
              <a:buAutoNum type="arabicPeriod"/>
            </a:pPr>
            <a:r>
              <a:rPr lang="en-GB" sz="1500" dirty="0" err="1">
                <a:solidFill>
                  <a:srgbClr val="FFC000"/>
                </a:solidFill>
              </a:rPr>
              <a:t>il</a:t>
            </a:r>
            <a:r>
              <a:rPr lang="en-GB" sz="1500" dirty="0">
                <a:solidFill>
                  <a:srgbClr val="FFC000"/>
                </a:solidFill>
              </a:rPr>
              <a:t> y </a:t>
            </a:r>
            <a:r>
              <a:rPr lang="en-GB" sz="1500" dirty="0" err="1">
                <a:solidFill>
                  <a:srgbClr val="FFC000"/>
                </a:solidFill>
              </a:rPr>
              <a:t>aurait</a:t>
            </a:r>
            <a:endParaRPr lang="en-GB" sz="1500" dirty="0">
              <a:solidFill>
                <a:srgbClr val="FFC000"/>
              </a:solidFill>
            </a:endParaRPr>
          </a:p>
          <a:p>
            <a:pPr marL="514350" indent="-514350">
              <a:buFont typeface="+mj-lt"/>
              <a:buAutoNum type="arabicPeriod"/>
            </a:pPr>
            <a:r>
              <a:rPr lang="en-GB" sz="1500" dirty="0">
                <a:solidFill>
                  <a:srgbClr val="FFC000"/>
                </a:solidFill>
              </a:rPr>
              <a:t>On </a:t>
            </a:r>
            <a:r>
              <a:rPr lang="en-GB" sz="1500" dirty="0" err="1">
                <a:solidFill>
                  <a:srgbClr val="FFC000"/>
                </a:solidFill>
              </a:rPr>
              <a:t>dit</a:t>
            </a:r>
            <a:r>
              <a:rPr lang="en-GB" sz="1500" dirty="0">
                <a:solidFill>
                  <a:srgbClr val="FFC000"/>
                </a:solidFill>
              </a:rPr>
              <a:t> que </a:t>
            </a:r>
            <a:r>
              <a:rPr lang="en-GB" sz="1500" dirty="0" err="1">
                <a:solidFill>
                  <a:srgbClr val="FFC000"/>
                </a:solidFill>
              </a:rPr>
              <a:t>c’est</a:t>
            </a:r>
            <a:r>
              <a:rPr lang="en-GB" sz="1500" dirty="0">
                <a:solidFill>
                  <a:srgbClr val="FFC000"/>
                </a:solidFill>
              </a:rPr>
              <a:t> </a:t>
            </a:r>
          </a:p>
          <a:p>
            <a:pPr marL="514350" indent="-514350">
              <a:buFont typeface="+mj-lt"/>
              <a:buAutoNum type="arabicPeriod"/>
            </a:pPr>
            <a:r>
              <a:rPr lang="en-GB" sz="1500" dirty="0">
                <a:solidFill>
                  <a:srgbClr val="FF0000"/>
                </a:solidFill>
              </a:rPr>
              <a:t>Topic specific vocabulary</a:t>
            </a:r>
            <a:endParaRPr lang="en-GB" sz="1500" dirty="0"/>
          </a:p>
          <a:p>
            <a:pPr marL="514350" indent="-514350">
              <a:buFont typeface="+mj-lt"/>
              <a:buAutoNum type="arabicPeriod"/>
            </a:pPr>
            <a:r>
              <a:rPr lang="en-GB" sz="1500" dirty="0">
                <a:solidFill>
                  <a:srgbClr val="FF0000"/>
                </a:solidFill>
              </a:rPr>
              <a:t>Je </a:t>
            </a:r>
            <a:r>
              <a:rPr lang="en-GB" sz="1500" dirty="0" err="1">
                <a:solidFill>
                  <a:srgbClr val="FF0000"/>
                </a:solidFill>
              </a:rPr>
              <a:t>doute</a:t>
            </a:r>
            <a:r>
              <a:rPr lang="en-GB" sz="1500" dirty="0">
                <a:solidFill>
                  <a:srgbClr val="FF0000"/>
                </a:solidFill>
              </a:rPr>
              <a:t> que </a:t>
            </a:r>
            <a:r>
              <a:rPr lang="en-GB" sz="1500" dirty="0" err="1">
                <a:solidFill>
                  <a:srgbClr val="FF0000"/>
                </a:solidFill>
              </a:rPr>
              <a:t>j’aille</a:t>
            </a:r>
            <a:r>
              <a:rPr lang="en-GB" sz="1500" dirty="0">
                <a:solidFill>
                  <a:srgbClr val="FF0000"/>
                </a:solidFill>
              </a:rPr>
              <a:t> </a:t>
            </a:r>
            <a:r>
              <a:rPr lang="en-GB" sz="1500" dirty="0" err="1">
                <a:solidFill>
                  <a:srgbClr val="FF0000"/>
                </a:solidFill>
              </a:rPr>
              <a:t>pouvoir</a:t>
            </a:r>
            <a:r>
              <a:rPr lang="en-GB" sz="1500" dirty="0">
                <a:solidFill>
                  <a:srgbClr val="FF0000"/>
                </a:solidFill>
              </a:rPr>
              <a:t> </a:t>
            </a:r>
          </a:p>
          <a:p>
            <a:pPr marL="514350" indent="-514350">
              <a:buFont typeface="+mj-lt"/>
              <a:buAutoNum type="arabicPeriod"/>
            </a:pPr>
            <a:r>
              <a:rPr lang="en-GB" sz="1500" dirty="0">
                <a:solidFill>
                  <a:srgbClr val="FF0000"/>
                </a:solidFill>
              </a:rPr>
              <a:t> je ne </a:t>
            </a:r>
            <a:r>
              <a:rPr lang="en-GB" sz="1500" dirty="0" err="1">
                <a:solidFill>
                  <a:srgbClr val="FF0000"/>
                </a:solidFill>
              </a:rPr>
              <a:t>pense</a:t>
            </a:r>
            <a:r>
              <a:rPr lang="en-GB" sz="1500" dirty="0">
                <a:solidFill>
                  <a:srgbClr val="FF0000"/>
                </a:solidFill>
              </a:rPr>
              <a:t> pas que </a:t>
            </a:r>
            <a:r>
              <a:rPr lang="en-GB" sz="1500" dirty="0" err="1">
                <a:solidFill>
                  <a:srgbClr val="FF0000"/>
                </a:solidFill>
              </a:rPr>
              <a:t>j’aille</a:t>
            </a:r>
            <a:r>
              <a:rPr lang="en-GB" sz="1500" dirty="0">
                <a:solidFill>
                  <a:srgbClr val="FF0000"/>
                </a:solidFill>
              </a:rPr>
              <a:t> …</a:t>
            </a:r>
          </a:p>
          <a:p>
            <a:pPr marL="514350" indent="-514350">
              <a:buFont typeface="+mj-lt"/>
              <a:buAutoNum type="arabicPeriod"/>
            </a:pPr>
            <a:r>
              <a:rPr lang="en-GB" sz="1500" dirty="0" err="1">
                <a:solidFill>
                  <a:srgbClr val="FF0000"/>
                </a:solidFill>
              </a:rPr>
              <a:t>Autant</a:t>
            </a:r>
            <a:r>
              <a:rPr lang="en-GB" sz="1500" dirty="0">
                <a:solidFill>
                  <a:srgbClr val="FF0000"/>
                </a:solidFill>
              </a:rPr>
              <a:t> que je </a:t>
            </a:r>
            <a:r>
              <a:rPr lang="en-GB" sz="1500" dirty="0" err="1">
                <a:solidFill>
                  <a:srgbClr val="FF0000"/>
                </a:solidFill>
              </a:rPr>
              <a:t>sache</a:t>
            </a:r>
            <a:r>
              <a:rPr lang="en-GB" sz="1500" dirty="0">
                <a:solidFill>
                  <a:srgbClr val="FF0000"/>
                </a:solidFill>
              </a:rPr>
              <a:t>, </a:t>
            </a:r>
            <a:r>
              <a:rPr lang="en-GB" sz="1500" dirty="0" err="1">
                <a:solidFill>
                  <a:srgbClr val="FF0000"/>
                </a:solidFill>
              </a:rPr>
              <a:t>ce</a:t>
            </a:r>
            <a:r>
              <a:rPr lang="en-GB" sz="1500" dirty="0">
                <a:solidFill>
                  <a:srgbClr val="FF0000"/>
                </a:solidFill>
              </a:rPr>
              <a:t> </a:t>
            </a:r>
            <a:r>
              <a:rPr lang="en-GB" sz="1500" dirty="0" err="1">
                <a:solidFill>
                  <a:srgbClr val="FF0000"/>
                </a:solidFill>
              </a:rPr>
              <a:t>serait</a:t>
            </a:r>
            <a:r>
              <a:rPr lang="en-GB" sz="1500" dirty="0">
                <a:solidFill>
                  <a:srgbClr val="FF0000"/>
                </a:solidFill>
              </a:rPr>
              <a:t> …</a:t>
            </a:r>
          </a:p>
          <a:p>
            <a:pPr marL="514350" indent="-514350">
              <a:buFont typeface="+mj-lt"/>
              <a:buAutoNum type="arabicPeriod"/>
            </a:pPr>
            <a:r>
              <a:rPr lang="en-GB" sz="1500" dirty="0">
                <a:solidFill>
                  <a:srgbClr val="FF0000"/>
                </a:solidFill>
              </a:rPr>
              <a:t>Si </a:t>
            </a:r>
            <a:r>
              <a:rPr lang="en-GB" sz="1500" dirty="0" err="1">
                <a:solidFill>
                  <a:srgbClr val="FF0000"/>
                </a:solidFill>
              </a:rPr>
              <a:t>mes</a:t>
            </a:r>
            <a:r>
              <a:rPr lang="en-GB" sz="1500" dirty="0">
                <a:solidFill>
                  <a:srgbClr val="FF0000"/>
                </a:solidFill>
              </a:rPr>
              <a:t> </a:t>
            </a:r>
            <a:r>
              <a:rPr lang="en-GB" sz="1500" dirty="0" err="1">
                <a:solidFill>
                  <a:srgbClr val="FF0000"/>
                </a:solidFill>
              </a:rPr>
              <a:t>rêves</a:t>
            </a:r>
            <a:r>
              <a:rPr lang="en-GB" sz="1500" dirty="0">
                <a:solidFill>
                  <a:srgbClr val="FF0000"/>
                </a:solidFill>
              </a:rPr>
              <a:t> se </a:t>
            </a:r>
            <a:r>
              <a:rPr lang="en-GB" sz="1500" dirty="0" err="1">
                <a:solidFill>
                  <a:srgbClr val="FF0000"/>
                </a:solidFill>
              </a:rPr>
              <a:t>réalisent</a:t>
            </a:r>
            <a:r>
              <a:rPr lang="en-GB" sz="1500" dirty="0">
                <a:solidFill>
                  <a:srgbClr val="FF0000"/>
                </a:solidFill>
              </a:rPr>
              <a:t>, </a:t>
            </a:r>
            <a:r>
              <a:rPr lang="en-GB" sz="1500" dirty="0" err="1">
                <a:solidFill>
                  <a:srgbClr val="FF0000"/>
                </a:solidFill>
              </a:rPr>
              <a:t>j’y</a:t>
            </a:r>
            <a:r>
              <a:rPr lang="en-GB" sz="1500" dirty="0">
                <a:solidFill>
                  <a:srgbClr val="FF0000"/>
                </a:solidFill>
              </a:rPr>
              <a:t> </a:t>
            </a:r>
            <a:r>
              <a:rPr lang="en-GB" sz="1500" dirty="0" err="1">
                <a:solidFill>
                  <a:srgbClr val="FF0000"/>
                </a:solidFill>
              </a:rPr>
              <a:t>habiterai</a:t>
            </a:r>
            <a:r>
              <a:rPr lang="en-GB" sz="1500" dirty="0">
                <a:solidFill>
                  <a:srgbClr val="FF0000"/>
                </a:solidFill>
              </a:rPr>
              <a:t> </a:t>
            </a:r>
            <a:r>
              <a:rPr lang="en-GB" sz="1500" dirty="0" err="1">
                <a:solidFill>
                  <a:srgbClr val="FF0000"/>
                </a:solidFill>
              </a:rPr>
              <a:t>dans</a:t>
            </a:r>
            <a:r>
              <a:rPr lang="en-GB" sz="1500" dirty="0">
                <a:solidFill>
                  <a:srgbClr val="FF0000"/>
                </a:solidFill>
              </a:rPr>
              <a:t> le </a:t>
            </a:r>
            <a:r>
              <a:rPr lang="en-GB" sz="1500" dirty="0" err="1">
                <a:solidFill>
                  <a:srgbClr val="FF0000"/>
                </a:solidFill>
              </a:rPr>
              <a:t>futur</a:t>
            </a:r>
            <a:endParaRPr lang="en-GB" sz="1500" dirty="0">
              <a:solidFill>
                <a:srgbClr val="FF0000"/>
              </a:solidFill>
            </a:endParaRPr>
          </a:p>
          <a:p>
            <a:pPr marL="514350" indent="-514350">
              <a:buFont typeface="+mj-lt"/>
              <a:buAutoNum type="arabicPeriod"/>
            </a:pPr>
            <a:r>
              <a:rPr lang="en-GB" sz="1500" dirty="0">
                <a:solidFill>
                  <a:srgbClr val="FF0000"/>
                </a:solidFill>
              </a:rPr>
              <a:t>Vu que </a:t>
            </a:r>
            <a:r>
              <a:rPr lang="en-GB" sz="1500" dirty="0" err="1">
                <a:solidFill>
                  <a:srgbClr val="FF0000"/>
                </a:solidFill>
              </a:rPr>
              <a:t>j’ai</a:t>
            </a:r>
            <a:r>
              <a:rPr lang="en-GB" sz="1500" dirty="0">
                <a:solidFill>
                  <a:srgbClr val="FF0000"/>
                </a:solidFill>
              </a:rPr>
              <a:t> </a:t>
            </a:r>
            <a:r>
              <a:rPr lang="en-GB" sz="1500" dirty="0" err="1">
                <a:solidFill>
                  <a:srgbClr val="FF0000"/>
                </a:solidFill>
              </a:rPr>
              <a:t>une</a:t>
            </a:r>
            <a:r>
              <a:rPr lang="en-GB" sz="1500" dirty="0">
                <a:solidFill>
                  <a:srgbClr val="FF0000"/>
                </a:solidFill>
              </a:rPr>
              <a:t> passion pour … </a:t>
            </a:r>
            <a:r>
              <a:rPr lang="en-GB" sz="1500" dirty="0" err="1">
                <a:solidFill>
                  <a:srgbClr val="FF0000"/>
                </a:solidFill>
              </a:rPr>
              <a:t>cette</a:t>
            </a:r>
            <a:r>
              <a:rPr lang="en-GB" sz="1500" dirty="0">
                <a:solidFill>
                  <a:srgbClr val="FF0000"/>
                </a:solidFill>
              </a:rPr>
              <a:t> </a:t>
            </a:r>
            <a:r>
              <a:rPr lang="en-GB" sz="1500" dirty="0" err="1">
                <a:solidFill>
                  <a:srgbClr val="FF0000"/>
                </a:solidFill>
              </a:rPr>
              <a:t>région</a:t>
            </a:r>
            <a:r>
              <a:rPr lang="en-GB" sz="1500" dirty="0">
                <a:solidFill>
                  <a:srgbClr val="FF0000"/>
                </a:solidFill>
              </a:rPr>
              <a:t> me </a:t>
            </a:r>
            <a:r>
              <a:rPr lang="en-GB" sz="1500" dirty="0" err="1">
                <a:solidFill>
                  <a:srgbClr val="FF0000"/>
                </a:solidFill>
              </a:rPr>
              <a:t>convient</a:t>
            </a:r>
            <a:r>
              <a:rPr lang="en-GB" sz="1500" dirty="0">
                <a:solidFill>
                  <a:srgbClr val="FF0000"/>
                </a:solidFill>
              </a:rPr>
              <a:t> </a:t>
            </a:r>
            <a:r>
              <a:rPr lang="en-GB" sz="1500" dirty="0" err="1">
                <a:solidFill>
                  <a:srgbClr val="FF0000"/>
                </a:solidFill>
              </a:rPr>
              <a:t>bien</a:t>
            </a:r>
            <a:r>
              <a:rPr lang="en-GB" sz="1500" dirty="0">
                <a:solidFill>
                  <a:srgbClr val="FF0000"/>
                </a:solidFill>
              </a:rPr>
              <a:t> </a:t>
            </a:r>
          </a:p>
          <a:p>
            <a:pPr marL="514350" indent="-514350">
              <a:buFont typeface="+mj-lt"/>
              <a:buAutoNum type="arabicPeriod"/>
            </a:pPr>
            <a:r>
              <a:rPr lang="en-GB" sz="1500" dirty="0" err="1">
                <a:solidFill>
                  <a:srgbClr val="FF0000"/>
                </a:solidFill>
              </a:rPr>
              <a:t>Étant</a:t>
            </a:r>
            <a:r>
              <a:rPr lang="en-GB" sz="1500" dirty="0">
                <a:solidFill>
                  <a:srgbClr val="FF0000"/>
                </a:solidFill>
              </a:rPr>
              <a:t> </a:t>
            </a:r>
            <a:r>
              <a:rPr lang="en-GB" sz="1500" dirty="0" err="1">
                <a:solidFill>
                  <a:srgbClr val="FF0000"/>
                </a:solidFill>
              </a:rPr>
              <a:t>donné</a:t>
            </a:r>
            <a:r>
              <a:rPr lang="en-GB" sz="1500" dirty="0">
                <a:solidFill>
                  <a:srgbClr val="FF0000"/>
                </a:solidFill>
              </a:rPr>
              <a:t> que </a:t>
            </a:r>
            <a:r>
              <a:rPr lang="en-GB" sz="1500" dirty="0" err="1">
                <a:solidFill>
                  <a:srgbClr val="FF0000"/>
                </a:solidFill>
              </a:rPr>
              <a:t>j’adore</a:t>
            </a:r>
            <a:r>
              <a:rPr lang="en-GB" sz="1500" dirty="0">
                <a:solidFill>
                  <a:srgbClr val="FF0000"/>
                </a:solidFill>
              </a:rPr>
              <a:t> … , </a:t>
            </a:r>
            <a:r>
              <a:rPr lang="en-GB" sz="1500" dirty="0" err="1">
                <a:solidFill>
                  <a:srgbClr val="FF0000"/>
                </a:solidFill>
              </a:rPr>
              <a:t>cette</a:t>
            </a:r>
            <a:r>
              <a:rPr lang="en-GB" sz="1500" dirty="0">
                <a:solidFill>
                  <a:srgbClr val="FF0000"/>
                </a:solidFill>
              </a:rPr>
              <a:t> </a:t>
            </a:r>
            <a:r>
              <a:rPr lang="en-GB" sz="1500" dirty="0" err="1">
                <a:solidFill>
                  <a:srgbClr val="FF0000"/>
                </a:solidFill>
              </a:rPr>
              <a:t>ville</a:t>
            </a:r>
            <a:r>
              <a:rPr lang="en-GB" sz="1500" dirty="0">
                <a:solidFill>
                  <a:srgbClr val="FF0000"/>
                </a:solidFill>
              </a:rPr>
              <a:t> </a:t>
            </a:r>
            <a:r>
              <a:rPr lang="en-GB" sz="1500" dirty="0" err="1">
                <a:solidFill>
                  <a:srgbClr val="FF0000"/>
                </a:solidFill>
              </a:rPr>
              <a:t>serait</a:t>
            </a:r>
            <a:r>
              <a:rPr lang="en-GB" sz="1500" dirty="0">
                <a:solidFill>
                  <a:srgbClr val="FF0000"/>
                </a:solidFill>
              </a:rPr>
              <a:t> </a:t>
            </a:r>
            <a:r>
              <a:rPr lang="en-GB" sz="1500" dirty="0" err="1">
                <a:solidFill>
                  <a:srgbClr val="FF0000"/>
                </a:solidFill>
              </a:rPr>
              <a:t>parfaite</a:t>
            </a:r>
            <a:r>
              <a:rPr lang="en-GB" sz="1500" dirty="0">
                <a:solidFill>
                  <a:srgbClr val="FF0000"/>
                </a:solidFill>
              </a:rPr>
              <a:t> pour </a:t>
            </a:r>
            <a:r>
              <a:rPr lang="en-GB" sz="1500" dirty="0" err="1">
                <a:solidFill>
                  <a:srgbClr val="FF0000"/>
                </a:solidFill>
              </a:rPr>
              <a:t>moi</a:t>
            </a:r>
            <a:endParaRPr lang="en-GB" sz="1500" dirty="0">
              <a:solidFill>
                <a:srgbClr val="FF0000"/>
              </a:solidFill>
            </a:endParaRPr>
          </a:p>
          <a:p>
            <a:pPr marL="514350" indent="-514350">
              <a:buFont typeface="+mj-lt"/>
              <a:buAutoNum type="arabicPeriod"/>
            </a:pPr>
            <a:r>
              <a:rPr lang="en-GB" sz="1500" dirty="0" err="1">
                <a:solidFill>
                  <a:srgbClr val="FF0000"/>
                </a:solidFill>
              </a:rPr>
              <a:t>J’y</a:t>
            </a:r>
            <a:r>
              <a:rPr lang="en-GB" sz="1500" dirty="0">
                <a:solidFill>
                  <a:srgbClr val="FF0000"/>
                </a:solidFill>
              </a:rPr>
              <a:t> </a:t>
            </a:r>
            <a:r>
              <a:rPr lang="en-GB" sz="1500" dirty="0" err="1">
                <a:solidFill>
                  <a:srgbClr val="FF0000"/>
                </a:solidFill>
              </a:rPr>
              <a:t>serais</a:t>
            </a:r>
            <a:r>
              <a:rPr lang="en-GB" sz="1500" dirty="0">
                <a:solidFill>
                  <a:srgbClr val="FF0000"/>
                </a:solidFill>
              </a:rPr>
              <a:t> </a:t>
            </a:r>
            <a:r>
              <a:rPr lang="en-GB" sz="1500" dirty="0" err="1">
                <a:solidFill>
                  <a:srgbClr val="FF0000"/>
                </a:solidFill>
              </a:rPr>
              <a:t>incroyablement</a:t>
            </a:r>
            <a:r>
              <a:rPr lang="en-GB" sz="1500" dirty="0">
                <a:solidFill>
                  <a:srgbClr val="FF0000"/>
                </a:solidFill>
              </a:rPr>
              <a:t> content(e)!</a:t>
            </a:r>
          </a:p>
        </p:txBody>
      </p:sp>
      <p:sp>
        <p:nvSpPr>
          <p:cNvPr id="6" name="Rectangle 5"/>
          <p:cNvSpPr/>
          <p:nvPr/>
        </p:nvSpPr>
        <p:spPr>
          <a:xfrm>
            <a:off x="6825803" y="179355"/>
            <a:ext cx="4297494" cy="6401747"/>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1500" b="1" u="sng" dirty="0"/>
              <a:t>Where would you like to live?</a:t>
            </a:r>
          </a:p>
          <a:p>
            <a:pPr marL="514350" indent="-514350">
              <a:buFont typeface="+mj-lt"/>
              <a:buAutoNum type="arabicPeriod"/>
            </a:pPr>
            <a:r>
              <a:rPr lang="en-GB" sz="1500" dirty="0">
                <a:solidFill>
                  <a:srgbClr val="00B050"/>
                </a:solidFill>
              </a:rPr>
              <a:t>I’d like to live</a:t>
            </a:r>
          </a:p>
          <a:p>
            <a:pPr marL="514350" indent="-514350">
              <a:buFont typeface="+mj-lt"/>
              <a:buAutoNum type="arabicPeriod"/>
            </a:pPr>
            <a:r>
              <a:rPr lang="en-GB" sz="1500" dirty="0">
                <a:solidFill>
                  <a:srgbClr val="00B050"/>
                </a:solidFill>
              </a:rPr>
              <a:t>I’d like to live</a:t>
            </a:r>
          </a:p>
          <a:p>
            <a:pPr marL="514350" indent="-514350">
              <a:buFont typeface="+mj-lt"/>
              <a:buAutoNum type="arabicPeriod"/>
            </a:pPr>
            <a:r>
              <a:rPr lang="en-GB" sz="1500" dirty="0">
                <a:solidFill>
                  <a:srgbClr val="00B050"/>
                </a:solidFill>
              </a:rPr>
              <a:t>I like the idea of living</a:t>
            </a:r>
          </a:p>
          <a:p>
            <a:pPr marL="514350" indent="-514350">
              <a:buFont typeface="+mj-lt"/>
              <a:buAutoNum type="arabicPeriod"/>
            </a:pPr>
            <a:r>
              <a:rPr lang="en-GB" sz="1500" dirty="0">
                <a:solidFill>
                  <a:srgbClr val="00B050"/>
                </a:solidFill>
              </a:rPr>
              <a:t>Because it is</a:t>
            </a:r>
          </a:p>
          <a:p>
            <a:pPr marL="514350" indent="-514350">
              <a:buFont typeface="+mj-lt"/>
              <a:buAutoNum type="arabicPeriod"/>
            </a:pPr>
            <a:r>
              <a:rPr lang="en-GB" sz="1500" dirty="0">
                <a:solidFill>
                  <a:srgbClr val="00B050"/>
                </a:solidFill>
              </a:rPr>
              <a:t>Because it would be</a:t>
            </a:r>
          </a:p>
          <a:p>
            <a:pPr marL="514350" indent="-514350">
              <a:buFont typeface="+mj-lt"/>
              <a:buAutoNum type="arabicPeriod"/>
            </a:pPr>
            <a:r>
              <a:rPr lang="en-GB" sz="1500" dirty="0">
                <a:solidFill>
                  <a:srgbClr val="00B050"/>
                </a:solidFill>
              </a:rPr>
              <a:t>Because there is </a:t>
            </a:r>
          </a:p>
          <a:p>
            <a:pPr marL="514350" indent="-514350">
              <a:buFont typeface="+mj-lt"/>
              <a:buAutoNum type="arabicPeriod"/>
            </a:pPr>
            <a:r>
              <a:rPr lang="en-GB" sz="1500" dirty="0">
                <a:solidFill>
                  <a:srgbClr val="00B050"/>
                </a:solidFill>
              </a:rPr>
              <a:t>Because you can … </a:t>
            </a:r>
            <a:r>
              <a:rPr lang="en-GB" sz="1500" dirty="0" err="1">
                <a:solidFill>
                  <a:srgbClr val="00B050"/>
                </a:solidFill>
              </a:rPr>
              <a:t>ther</a:t>
            </a:r>
            <a:r>
              <a:rPr lang="en-GB" sz="1500" dirty="0">
                <a:solidFill>
                  <a:srgbClr val="00B050"/>
                </a:solidFill>
              </a:rPr>
              <a:t> </a:t>
            </a:r>
          </a:p>
          <a:p>
            <a:pPr marL="514350" indent="-514350">
              <a:buFont typeface="+mj-lt"/>
              <a:buAutoNum type="arabicPeriod"/>
            </a:pPr>
            <a:r>
              <a:rPr lang="en-GB" sz="1500" dirty="0">
                <a:solidFill>
                  <a:srgbClr val="FFC000"/>
                </a:solidFill>
              </a:rPr>
              <a:t>That would give me the chance to</a:t>
            </a:r>
          </a:p>
          <a:p>
            <a:pPr marL="514350" indent="-514350">
              <a:buFont typeface="+mj-lt"/>
              <a:buAutoNum type="arabicPeriod"/>
            </a:pPr>
            <a:r>
              <a:rPr lang="en-GB" sz="1500" dirty="0">
                <a:solidFill>
                  <a:srgbClr val="FFC000"/>
                </a:solidFill>
              </a:rPr>
              <a:t>That would allow me to</a:t>
            </a:r>
          </a:p>
          <a:p>
            <a:pPr marL="514350" indent="-514350">
              <a:buFont typeface="+mj-lt"/>
              <a:buAutoNum type="arabicPeriod"/>
            </a:pPr>
            <a:r>
              <a:rPr lang="en-GB" sz="1500" dirty="0">
                <a:solidFill>
                  <a:srgbClr val="FFC000"/>
                </a:solidFill>
              </a:rPr>
              <a:t>That would help me to</a:t>
            </a:r>
          </a:p>
          <a:p>
            <a:pPr marL="514350" indent="-514350">
              <a:buFont typeface="+mj-lt"/>
              <a:buAutoNum type="arabicPeriod"/>
            </a:pPr>
            <a:r>
              <a:rPr lang="en-GB" sz="1500" dirty="0">
                <a:solidFill>
                  <a:srgbClr val="FFC000"/>
                </a:solidFill>
              </a:rPr>
              <a:t>I’d be able to, we’d be able to</a:t>
            </a:r>
          </a:p>
          <a:p>
            <a:pPr marL="514350" indent="-514350">
              <a:buFont typeface="+mj-lt"/>
              <a:buAutoNum type="arabicPeriod"/>
            </a:pPr>
            <a:r>
              <a:rPr lang="en-GB" sz="1500" dirty="0">
                <a:solidFill>
                  <a:srgbClr val="FFC000"/>
                </a:solidFill>
              </a:rPr>
              <a:t>We should, I should</a:t>
            </a:r>
          </a:p>
          <a:p>
            <a:pPr marL="514350" indent="-514350">
              <a:buFont typeface="+mj-lt"/>
              <a:buAutoNum type="arabicPeriod"/>
            </a:pPr>
            <a:r>
              <a:rPr lang="en-GB" sz="1500" dirty="0">
                <a:solidFill>
                  <a:srgbClr val="FFC000"/>
                </a:solidFill>
              </a:rPr>
              <a:t>I hope</a:t>
            </a:r>
          </a:p>
          <a:p>
            <a:pPr marL="514350" indent="-514350">
              <a:buFont typeface="+mj-lt"/>
              <a:buAutoNum type="arabicPeriod"/>
            </a:pPr>
            <a:r>
              <a:rPr lang="en-GB" sz="1500" dirty="0">
                <a:solidFill>
                  <a:srgbClr val="FFC000"/>
                </a:solidFill>
              </a:rPr>
              <a:t>There would be</a:t>
            </a:r>
          </a:p>
          <a:p>
            <a:pPr marL="514350" indent="-514350">
              <a:buFont typeface="+mj-lt"/>
              <a:buAutoNum type="arabicPeriod"/>
            </a:pPr>
            <a:r>
              <a:rPr lang="en-GB" sz="1500" dirty="0">
                <a:solidFill>
                  <a:srgbClr val="FFC000"/>
                </a:solidFill>
              </a:rPr>
              <a:t>People say that it’s </a:t>
            </a:r>
          </a:p>
          <a:p>
            <a:pPr marL="514350" indent="-514350">
              <a:buFont typeface="+mj-lt"/>
              <a:buAutoNum type="arabicPeriod"/>
            </a:pPr>
            <a:r>
              <a:rPr lang="en-GB" sz="1500" dirty="0">
                <a:solidFill>
                  <a:srgbClr val="FF0000"/>
                </a:solidFill>
              </a:rPr>
              <a:t>Topic specific vocabulary</a:t>
            </a:r>
            <a:endParaRPr lang="en-GB" sz="1500" dirty="0"/>
          </a:p>
          <a:p>
            <a:pPr marL="514350" indent="-514350">
              <a:buFont typeface="+mj-lt"/>
              <a:buAutoNum type="arabicPeriod"/>
            </a:pPr>
            <a:r>
              <a:rPr lang="en-GB" sz="1500" dirty="0">
                <a:solidFill>
                  <a:srgbClr val="FF0000"/>
                </a:solidFill>
              </a:rPr>
              <a:t>I doubt that I’m going to be able</a:t>
            </a:r>
          </a:p>
          <a:p>
            <a:pPr marL="514350" indent="-514350">
              <a:buFont typeface="+mj-lt"/>
              <a:buAutoNum type="arabicPeriod"/>
            </a:pPr>
            <a:r>
              <a:rPr lang="en-GB" sz="1500" dirty="0">
                <a:solidFill>
                  <a:srgbClr val="FF0000"/>
                </a:solidFill>
              </a:rPr>
              <a:t>I don’t think that I’m going to</a:t>
            </a:r>
          </a:p>
          <a:p>
            <a:pPr marL="514350" indent="-514350">
              <a:buFont typeface="+mj-lt"/>
              <a:buAutoNum type="arabicPeriod"/>
            </a:pPr>
            <a:r>
              <a:rPr lang="en-GB" sz="1500" dirty="0">
                <a:solidFill>
                  <a:srgbClr val="FF0000"/>
                </a:solidFill>
              </a:rPr>
              <a:t>As far as I know, it would be</a:t>
            </a:r>
          </a:p>
          <a:p>
            <a:pPr marL="514350" indent="-514350">
              <a:buFont typeface="+mj-lt"/>
              <a:buAutoNum type="arabicPeriod"/>
            </a:pPr>
            <a:r>
              <a:rPr lang="en-GB" sz="1500" dirty="0">
                <a:solidFill>
                  <a:srgbClr val="FF0000"/>
                </a:solidFill>
              </a:rPr>
              <a:t>If my dreams come true, I’ll live there in the future</a:t>
            </a:r>
          </a:p>
          <a:p>
            <a:pPr marL="514350" indent="-514350">
              <a:buFont typeface="+mj-lt"/>
              <a:buAutoNum type="arabicPeriod"/>
            </a:pPr>
            <a:r>
              <a:rPr lang="en-GB" sz="1500" dirty="0">
                <a:solidFill>
                  <a:srgbClr val="FF0000"/>
                </a:solidFill>
              </a:rPr>
              <a:t>Seen as I have a passion for … this region suits me a lot</a:t>
            </a:r>
          </a:p>
          <a:p>
            <a:pPr marL="514350" indent="-514350">
              <a:buFont typeface="+mj-lt"/>
              <a:buAutoNum type="arabicPeriod"/>
            </a:pPr>
            <a:r>
              <a:rPr lang="en-GB" sz="1500" dirty="0">
                <a:solidFill>
                  <a:srgbClr val="FF0000"/>
                </a:solidFill>
              </a:rPr>
              <a:t>Given that I love … , this town/city would be perfect for me</a:t>
            </a:r>
          </a:p>
          <a:p>
            <a:pPr marL="514350" indent="-514350">
              <a:buFont typeface="+mj-lt"/>
              <a:buAutoNum type="arabicPeriod"/>
            </a:pPr>
            <a:r>
              <a:rPr lang="en-GB" sz="1500" dirty="0">
                <a:solidFill>
                  <a:srgbClr val="FF0000"/>
                </a:solidFill>
              </a:rPr>
              <a:t>I’d be unbelievably happy there!</a:t>
            </a:r>
          </a:p>
        </p:txBody>
      </p:sp>
    </p:spTree>
    <p:extLst>
      <p:ext uri="{BB962C8B-B14F-4D97-AF65-F5344CB8AC3E}">
        <p14:creationId xmlns:p14="http://schemas.microsoft.com/office/powerpoint/2010/main" val="18853088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8798</Words>
  <Application>Microsoft Office PowerPoint</Application>
  <PresentationFormat>Widescreen</PresentationFormat>
  <Paragraphs>1384</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Adams</dc:creator>
  <cp:lastModifiedBy>Alex Adams</cp:lastModifiedBy>
  <cp:revision>1</cp:revision>
  <dcterms:created xsi:type="dcterms:W3CDTF">2021-12-14T23:29:16Z</dcterms:created>
  <dcterms:modified xsi:type="dcterms:W3CDTF">2021-12-14T23:32:10Z</dcterms:modified>
</cp:coreProperties>
</file>